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4" r:id="rId5"/>
    <p:sldId id="266" r:id="rId6"/>
    <p:sldId id="257" r:id="rId7"/>
    <p:sldId id="290" r:id="rId8"/>
    <p:sldId id="263" r:id="rId9"/>
    <p:sldId id="267" r:id="rId10"/>
    <p:sldId id="261" r:id="rId11"/>
    <p:sldId id="262" r:id="rId12"/>
    <p:sldId id="285"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17A2EE-EC31-52FA-2BBE-A708AD9A6449}" name="Pedley, Will - Oxfordshire County Council" initials="PWOCC" userId="S::Will.Pedley@oxfordshire.gov.uk::9cb569ff-456e-4335-814c-ba15f9933e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tton, Rose - Oxfordshire County Council" initials="SROCC" lastIdx="1" clrIdx="0">
    <p:extLst>
      <p:ext uri="{19B8F6BF-5375-455C-9EA6-DF929625EA0E}">
        <p15:presenceInfo xmlns:p15="http://schemas.microsoft.com/office/powerpoint/2012/main" userId="S::Rose.Sutton@Oxfordshire.gov.uk::1bec3656-fc71-49b7-814b-06a7f9bf9192" providerId="AD"/>
      </p:ext>
    </p:extLst>
  </p:cmAuthor>
  <p:cmAuthor id="2" name="Will" initials="W" lastIdx="2" clrIdx="1">
    <p:extLst>
      <p:ext uri="{19B8F6BF-5375-455C-9EA6-DF929625EA0E}">
        <p15:presenceInfo xmlns:p15="http://schemas.microsoft.com/office/powerpoint/2012/main" userId="S::Will.Pedley@oxfordshire.gov.uk::9cb569ff-456e-4335-814c-ba15f9933e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A8A"/>
    <a:srgbClr val="F1C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86486" autoAdjust="0"/>
  </p:normalViewPr>
  <p:slideViewPr>
    <p:cSldViewPr snapToGrid="0">
      <p:cViewPr varScale="1">
        <p:scale>
          <a:sx n="98" d="100"/>
          <a:sy n="98" d="100"/>
        </p:scale>
        <p:origin x="14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ley, Will - Oxfordshire County Council" userId="9cb569ff-456e-4335-814c-ba15f9933ebb" providerId="ADAL" clId="{F166DE33-1B49-4308-8F57-8BA893B4A8B0}"/>
    <pc:docChg chg="undo redo custSel modSld">
      <pc:chgData name="Pedley, Will - Oxfordshire County Council" userId="9cb569ff-456e-4335-814c-ba15f9933ebb" providerId="ADAL" clId="{F166DE33-1B49-4308-8F57-8BA893B4A8B0}" dt="2023-11-17T16:05:14.875" v="86" actId="20577"/>
      <pc:docMkLst>
        <pc:docMk/>
      </pc:docMkLst>
      <pc:sldChg chg="modSp mod">
        <pc:chgData name="Pedley, Will - Oxfordshire County Council" userId="9cb569ff-456e-4335-814c-ba15f9933ebb" providerId="ADAL" clId="{F166DE33-1B49-4308-8F57-8BA893B4A8B0}" dt="2023-11-17T14:57:57.339" v="23" actId="14100"/>
        <pc:sldMkLst>
          <pc:docMk/>
          <pc:sldMk cId="2523809937" sldId="257"/>
        </pc:sldMkLst>
        <pc:spChg chg="mod">
          <ac:chgData name="Pedley, Will - Oxfordshire County Council" userId="9cb569ff-456e-4335-814c-ba15f9933ebb" providerId="ADAL" clId="{F166DE33-1B49-4308-8F57-8BA893B4A8B0}" dt="2023-11-17T14:54:31.154" v="20" actId="20577"/>
          <ac:spMkLst>
            <pc:docMk/>
            <pc:sldMk cId="2523809937" sldId="257"/>
            <ac:spMk id="21" creationId="{4317BBFF-8AA4-46FD-9345-2A9F7FE7960A}"/>
          </ac:spMkLst>
        </pc:spChg>
        <pc:spChg chg="mod">
          <ac:chgData name="Pedley, Will - Oxfordshire County Council" userId="9cb569ff-456e-4335-814c-ba15f9933ebb" providerId="ADAL" clId="{F166DE33-1B49-4308-8F57-8BA893B4A8B0}" dt="2023-11-17T14:57:57.339" v="23" actId="14100"/>
          <ac:spMkLst>
            <pc:docMk/>
            <pc:sldMk cId="2523809937" sldId="257"/>
            <ac:spMk id="52" creationId="{89F8F47A-9255-4146-BE9A-34EA973A24B9}"/>
          </ac:spMkLst>
        </pc:spChg>
      </pc:sldChg>
      <pc:sldChg chg="modNotesTx">
        <pc:chgData name="Pedley, Will - Oxfordshire County Council" userId="9cb569ff-456e-4335-814c-ba15f9933ebb" providerId="ADAL" clId="{F166DE33-1B49-4308-8F57-8BA893B4A8B0}" dt="2023-11-17T14:53:27.095" v="3" actId="20577"/>
        <pc:sldMkLst>
          <pc:docMk/>
          <pc:sldMk cId="787741019" sldId="262"/>
        </pc:sldMkLst>
      </pc:sldChg>
      <pc:sldChg chg="delSp modSp mod">
        <pc:chgData name="Pedley, Will - Oxfordshire County Council" userId="9cb569ff-456e-4335-814c-ba15f9933ebb" providerId="ADAL" clId="{F166DE33-1B49-4308-8F57-8BA893B4A8B0}" dt="2023-11-17T14:54:03.071" v="5" actId="20577"/>
        <pc:sldMkLst>
          <pc:docMk/>
          <pc:sldMk cId="1163464288" sldId="266"/>
        </pc:sldMkLst>
        <pc:spChg chg="mod">
          <ac:chgData name="Pedley, Will - Oxfordshire County Council" userId="9cb569ff-456e-4335-814c-ba15f9933ebb" providerId="ADAL" clId="{F166DE33-1B49-4308-8F57-8BA893B4A8B0}" dt="2023-11-17T14:54:03.071" v="5" actId="20577"/>
          <ac:spMkLst>
            <pc:docMk/>
            <pc:sldMk cId="1163464288" sldId="266"/>
            <ac:spMk id="3" creationId="{A4065BEA-F8C9-4EA9-BE9B-8A3DA65C00B1}"/>
          </ac:spMkLst>
        </pc:spChg>
        <pc:spChg chg="del">
          <ac:chgData name="Pedley, Will - Oxfordshire County Council" userId="9cb569ff-456e-4335-814c-ba15f9933ebb" providerId="ADAL" clId="{F166DE33-1B49-4308-8F57-8BA893B4A8B0}" dt="2023-11-17T14:52:54.184" v="1" actId="478"/>
          <ac:spMkLst>
            <pc:docMk/>
            <pc:sldMk cId="1163464288" sldId="266"/>
            <ac:spMk id="7" creationId="{CEA5F662-3B3C-40C2-B1D7-04FD8280E745}"/>
          </ac:spMkLst>
        </pc:spChg>
        <pc:spChg chg="del">
          <ac:chgData name="Pedley, Will - Oxfordshire County Council" userId="9cb569ff-456e-4335-814c-ba15f9933ebb" providerId="ADAL" clId="{F166DE33-1B49-4308-8F57-8BA893B4A8B0}" dt="2023-11-17T14:52:53.071" v="0" actId="478"/>
          <ac:spMkLst>
            <pc:docMk/>
            <pc:sldMk cId="1163464288" sldId="266"/>
            <ac:spMk id="8" creationId="{AF2EF2AE-3894-4143-AFA1-648D9791350A}"/>
          </ac:spMkLst>
        </pc:spChg>
      </pc:sldChg>
      <pc:sldChg chg="modSp mod modNotesTx">
        <pc:chgData name="Pedley, Will - Oxfordshire County Council" userId="9cb569ff-456e-4335-814c-ba15f9933ebb" providerId="ADAL" clId="{F166DE33-1B49-4308-8F57-8BA893B4A8B0}" dt="2023-11-17T15:48:14.668" v="34" actId="20577"/>
        <pc:sldMkLst>
          <pc:docMk/>
          <pc:sldMk cId="753877277" sldId="267"/>
        </pc:sldMkLst>
        <pc:spChg chg="mod">
          <ac:chgData name="Pedley, Will - Oxfordshire County Council" userId="9cb569ff-456e-4335-814c-ba15f9933ebb" providerId="ADAL" clId="{F166DE33-1B49-4308-8F57-8BA893B4A8B0}" dt="2023-11-17T15:48:14.668" v="34" actId="20577"/>
          <ac:spMkLst>
            <pc:docMk/>
            <pc:sldMk cId="753877277" sldId="267"/>
            <ac:spMk id="3" creationId="{8CF2FADA-8037-4E15-A7D3-4D98274B7585}"/>
          </ac:spMkLst>
        </pc:spChg>
      </pc:sldChg>
      <pc:sldChg chg="modSp mod modNotesTx">
        <pc:chgData name="Pedley, Will - Oxfordshire County Council" userId="9cb569ff-456e-4335-814c-ba15f9933ebb" providerId="ADAL" clId="{F166DE33-1B49-4308-8F57-8BA893B4A8B0}" dt="2023-11-17T16:03:46.596" v="74" actId="27107"/>
        <pc:sldMkLst>
          <pc:docMk/>
          <pc:sldMk cId="2305938874" sldId="285"/>
        </pc:sldMkLst>
        <pc:spChg chg="mod">
          <ac:chgData name="Pedley, Will - Oxfordshire County Council" userId="9cb569ff-456e-4335-814c-ba15f9933ebb" providerId="ADAL" clId="{F166DE33-1B49-4308-8F57-8BA893B4A8B0}" dt="2023-11-17T16:03:46.596" v="74" actId="27107"/>
          <ac:spMkLst>
            <pc:docMk/>
            <pc:sldMk cId="2305938874" sldId="285"/>
            <ac:spMk id="6" creationId="{9C8B31E3-C09F-4184-BC75-9099DF0D33DD}"/>
          </ac:spMkLst>
        </pc:spChg>
      </pc:sldChg>
      <pc:sldChg chg="modSp mod">
        <pc:chgData name="Pedley, Will - Oxfordshire County Council" userId="9cb569ff-456e-4335-814c-ba15f9933ebb" providerId="ADAL" clId="{F166DE33-1B49-4308-8F57-8BA893B4A8B0}" dt="2023-11-17T16:05:14.875" v="86" actId="20577"/>
        <pc:sldMkLst>
          <pc:docMk/>
          <pc:sldMk cId="1693348734" sldId="291"/>
        </pc:sldMkLst>
        <pc:spChg chg="mod">
          <ac:chgData name="Pedley, Will - Oxfordshire County Council" userId="9cb569ff-456e-4335-814c-ba15f9933ebb" providerId="ADAL" clId="{F166DE33-1B49-4308-8F57-8BA893B4A8B0}" dt="2023-11-17T16:05:14.875" v="86" actId="20577"/>
          <ac:spMkLst>
            <pc:docMk/>
            <pc:sldMk cId="1693348734" sldId="291"/>
            <ac:spMk id="6" creationId="{9C8B31E3-C09F-4184-BC75-9099DF0D33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7269F-3445-449B-BCF1-27E0E6362B5A}" type="datetimeFigureOut">
              <a:rPr lang="en-GB" smtClean="0"/>
              <a:t>17/11/2023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678B9-2ED7-4758-A917-82A28013ED31}" type="slidenum">
              <a:rPr lang="en-GB" smtClean="0"/>
              <a:t>‹#›</a:t>
            </a:fld>
            <a:endParaRPr lang="en-GB"/>
          </a:p>
        </p:txBody>
      </p:sp>
    </p:spTree>
    <p:extLst>
      <p:ext uri="{BB962C8B-B14F-4D97-AF65-F5344CB8AC3E}">
        <p14:creationId xmlns:p14="http://schemas.microsoft.com/office/powerpoint/2010/main" val="389336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678B9-2ED7-4758-A917-82A28013ED31}" type="slidenum">
              <a:rPr lang="en-GB" smtClean="0"/>
              <a:t>1</a:t>
            </a:fld>
            <a:endParaRPr lang="en-GB"/>
          </a:p>
        </p:txBody>
      </p:sp>
    </p:spTree>
    <p:extLst>
      <p:ext uri="{BB962C8B-B14F-4D97-AF65-F5344CB8AC3E}">
        <p14:creationId xmlns:p14="http://schemas.microsoft.com/office/powerpoint/2010/main" val="210096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678B9-2ED7-4758-A917-82A28013ED31}" type="slidenum">
              <a:rPr lang="en-GB" smtClean="0"/>
              <a:t>2</a:t>
            </a:fld>
            <a:endParaRPr lang="en-GB"/>
          </a:p>
        </p:txBody>
      </p:sp>
    </p:spTree>
    <p:extLst>
      <p:ext uri="{BB962C8B-B14F-4D97-AF65-F5344CB8AC3E}">
        <p14:creationId xmlns:p14="http://schemas.microsoft.com/office/powerpoint/2010/main" val="21564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678B9-2ED7-4758-A917-82A28013ED31}" type="slidenum">
              <a:rPr lang="en-GB" smtClean="0"/>
              <a:t>3</a:t>
            </a:fld>
            <a:endParaRPr lang="en-GB"/>
          </a:p>
        </p:txBody>
      </p:sp>
    </p:spTree>
    <p:extLst>
      <p:ext uri="{BB962C8B-B14F-4D97-AF65-F5344CB8AC3E}">
        <p14:creationId xmlns:p14="http://schemas.microsoft.com/office/powerpoint/2010/main" val="25030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sz="1200" dirty="0">
              <a:solidFill>
                <a:srgbClr val="212121"/>
              </a:solidFill>
              <a:effectLs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64678B9-2ED7-4758-A917-82A28013ED31}" type="slidenum">
              <a:rPr lang="en-GB" smtClean="0"/>
              <a:t>6</a:t>
            </a:fld>
            <a:endParaRPr lang="en-GB"/>
          </a:p>
        </p:txBody>
      </p:sp>
    </p:spTree>
    <p:extLst>
      <p:ext uri="{BB962C8B-B14F-4D97-AF65-F5344CB8AC3E}">
        <p14:creationId xmlns:p14="http://schemas.microsoft.com/office/powerpoint/2010/main" val="394087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678B9-2ED7-4758-A917-82A28013ED31}" type="slidenum">
              <a:rPr lang="en-GB" smtClean="0"/>
              <a:t>7</a:t>
            </a:fld>
            <a:endParaRPr lang="en-GB"/>
          </a:p>
        </p:txBody>
      </p:sp>
    </p:spTree>
    <p:extLst>
      <p:ext uri="{BB962C8B-B14F-4D97-AF65-F5344CB8AC3E}">
        <p14:creationId xmlns:p14="http://schemas.microsoft.com/office/powerpoint/2010/main" val="245220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678B9-2ED7-4758-A917-82A28013ED31}" type="slidenum">
              <a:rPr lang="en-GB" smtClean="0"/>
              <a:t>8</a:t>
            </a:fld>
            <a:endParaRPr lang="en-GB"/>
          </a:p>
        </p:txBody>
      </p:sp>
    </p:spTree>
    <p:extLst>
      <p:ext uri="{BB962C8B-B14F-4D97-AF65-F5344CB8AC3E}">
        <p14:creationId xmlns:p14="http://schemas.microsoft.com/office/powerpoint/2010/main" val="372134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678B9-2ED7-4758-A917-82A28013ED31}" type="slidenum">
              <a:rPr lang="en-GB" smtClean="0"/>
              <a:t>9</a:t>
            </a:fld>
            <a:endParaRPr lang="en-GB"/>
          </a:p>
        </p:txBody>
      </p:sp>
    </p:spTree>
    <p:extLst>
      <p:ext uri="{BB962C8B-B14F-4D97-AF65-F5344CB8AC3E}">
        <p14:creationId xmlns:p14="http://schemas.microsoft.com/office/powerpoint/2010/main" val="280530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678B9-2ED7-4758-A917-82A28013ED31}" type="slidenum">
              <a:rPr lang="en-GB" smtClean="0"/>
              <a:t>10</a:t>
            </a:fld>
            <a:endParaRPr lang="en-GB"/>
          </a:p>
        </p:txBody>
      </p:sp>
    </p:spTree>
    <p:extLst>
      <p:ext uri="{BB962C8B-B14F-4D97-AF65-F5344CB8AC3E}">
        <p14:creationId xmlns:p14="http://schemas.microsoft.com/office/powerpoint/2010/main" val="223209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4D45-CD27-4763-A93E-832EC1E69C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E4D870-549B-4612-BD4B-42CC872B5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D28E6F-431C-462A-A397-94E3764AA3D7}"/>
              </a:ext>
            </a:extLst>
          </p:cNvPr>
          <p:cNvSpPr>
            <a:spLocks noGrp="1"/>
          </p:cNvSpPr>
          <p:nvPr>
            <p:ph type="dt" sz="half" idx="10"/>
          </p:nvPr>
        </p:nvSpPr>
        <p:spPr/>
        <p:txBody>
          <a:bodyPr/>
          <a:lstStyle/>
          <a:p>
            <a:fld id="{EB2972D4-DBD5-4F62-B240-956F81F69246}" type="datetimeFigureOut">
              <a:rPr lang="en-GB" smtClean="0"/>
              <a:t>17/11/2023</a:t>
            </a:fld>
            <a:endParaRPr lang="en-GB" dirty="0"/>
          </a:p>
        </p:txBody>
      </p:sp>
      <p:sp>
        <p:nvSpPr>
          <p:cNvPr id="5" name="Footer Placeholder 4">
            <a:extLst>
              <a:ext uri="{FF2B5EF4-FFF2-40B4-BE49-F238E27FC236}">
                <a16:creationId xmlns:a16="http://schemas.microsoft.com/office/drawing/2014/main" id="{38D20292-25B6-4A13-BE28-65B1C425A5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06337C-FE7E-4E72-88EA-AAE17B56EAFB}"/>
              </a:ext>
            </a:extLst>
          </p:cNvPr>
          <p:cNvSpPr>
            <a:spLocks noGrp="1"/>
          </p:cNvSpPr>
          <p:nvPr>
            <p:ph type="sldNum" sz="quarter" idx="12"/>
          </p:nvPr>
        </p:nvSpPr>
        <p:spPr/>
        <p:txBody>
          <a:bodyPr/>
          <a:lstStyle/>
          <a:p>
            <a:fld id="{8C1F32F5-D7CA-4626-B9E3-1CD9D6A60A11}" type="slidenum">
              <a:rPr lang="en-GB" smtClean="0"/>
              <a:t>‹#›</a:t>
            </a:fld>
            <a:endParaRPr lang="en-GB" dirty="0"/>
          </a:p>
        </p:txBody>
      </p:sp>
    </p:spTree>
    <p:extLst>
      <p:ext uri="{BB962C8B-B14F-4D97-AF65-F5344CB8AC3E}">
        <p14:creationId xmlns:p14="http://schemas.microsoft.com/office/powerpoint/2010/main" val="421880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F8DC-3D19-42A7-A81B-623EFCF30AE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7C3C9731-89D6-4612-A5ED-8BB15D20B8A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CF9838A-9545-4489-9983-D537253181E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17/11/2023</a:t>
            </a:fld>
            <a:endParaRPr lang="en-GB" dirty="0"/>
          </a:p>
        </p:txBody>
      </p:sp>
      <p:sp>
        <p:nvSpPr>
          <p:cNvPr id="5" name="Footer Placeholder 4">
            <a:extLst>
              <a:ext uri="{FF2B5EF4-FFF2-40B4-BE49-F238E27FC236}">
                <a16:creationId xmlns:a16="http://schemas.microsoft.com/office/drawing/2014/main" id="{989BD33E-92D8-44A1-8544-12A9ADB81A3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4BCBC06D-B656-4990-A407-9D540094CFBD}"/>
              </a:ext>
            </a:extLst>
          </p:cNvPr>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354114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86C84-C084-4EAC-883B-7160CE674705}"/>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EC7AA491-36E2-48A8-B37C-BFC6DB0A2492}"/>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6B7D3DF-5E4E-4F3E-ADA3-14963A7837E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17/11/2023</a:t>
            </a:fld>
            <a:endParaRPr lang="en-GB" dirty="0"/>
          </a:p>
        </p:txBody>
      </p:sp>
      <p:sp>
        <p:nvSpPr>
          <p:cNvPr id="5" name="Footer Placeholder 4">
            <a:extLst>
              <a:ext uri="{FF2B5EF4-FFF2-40B4-BE49-F238E27FC236}">
                <a16:creationId xmlns:a16="http://schemas.microsoft.com/office/drawing/2014/main" id="{137A253F-8EE6-4255-9AF3-6B670B96873C}"/>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FCCD6215-49AC-4548-9C9C-7F06ACFA4EE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273326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CEC1-C632-475E-B3E2-CD006D0C3E0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89F3183-3C34-41DC-A060-365AB2A3D4B2}"/>
              </a:ext>
            </a:extLst>
          </p:cNvPr>
          <p:cNvSpPr>
            <a:spLocks noGrp="1"/>
          </p:cNvSpPr>
          <p:nvPr>
            <p:ph idx="1"/>
          </p:nvPr>
        </p:nvSpPr>
        <p:spPr/>
        <p:txBody>
          <a:bodyPr/>
          <a:lstStyle>
            <a:lvl1pPr>
              <a:defRPr sz="320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4" name="Date Placeholder 3">
            <a:extLst>
              <a:ext uri="{FF2B5EF4-FFF2-40B4-BE49-F238E27FC236}">
                <a16:creationId xmlns:a16="http://schemas.microsoft.com/office/drawing/2014/main" id="{E313BB7B-B00A-48A3-B8E4-D58924498866}"/>
              </a:ext>
            </a:extLst>
          </p:cNvPr>
          <p:cNvSpPr>
            <a:spLocks noGrp="1"/>
          </p:cNvSpPr>
          <p:nvPr>
            <p:ph type="dt" sz="half" idx="10"/>
          </p:nvPr>
        </p:nvSpPr>
        <p:spPr/>
        <p:txBody>
          <a:bodyPr/>
          <a:lstStyle/>
          <a:p>
            <a:fld id="{EB2972D4-DBD5-4F62-B240-956F81F69246}" type="datetimeFigureOut">
              <a:rPr lang="en-GB" smtClean="0"/>
              <a:t>17/11/2023</a:t>
            </a:fld>
            <a:endParaRPr lang="en-GB" dirty="0"/>
          </a:p>
        </p:txBody>
      </p:sp>
      <p:sp>
        <p:nvSpPr>
          <p:cNvPr id="5" name="Footer Placeholder 4">
            <a:extLst>
              <a:ext uri="{FF2B5EF4-FFF2-40B4-BE49-F238E27FC236}">
                <a16:creationId xmlns:a16="http://schemas.microsoft.com/office/drawing/2014/main" id="{DC9E5BA0-FECF-4975-B686-180A72631A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2A461A7-C198-4F95-BE9A-17B564D6C8E2}"/>
              </a:ext>
            </a:extLst>
          </p:cNvPr>
          <p:cNvSpPr>
            <a:spLocks noGrp="1"/>
          </p:cNvSpPr>
          <p:nvPr>
            <p:ph type="sldNum" sz="quarter" idx="12"/>
          </p:nvPr>
        </p:nvSpPr>
        <p:spPr/>
        <p:txBody>
          <a:bodyPr/>
          <a:lstStyle/>
          <a:p>
            <a:fld id="{8C1F32F5-D7CA-4626-B9E3-1CD9D6A60A11}" type="slidenum">
              <a:rPr lang="en-GB" smtClean="0"/>
              <a:t>‹#›</a:t>
            </a:fld>
            <a:endParaRPr lang="en-GB" dirty="0"/>
          </a:p>
        </p:txBody>
      </p:sp>
    </p:spTree>
    <p:extLst>
      <p:ext uri="{BB962C8B-B14F-4D97-AF65-F5344CB8AC3E}">
        <p14:creationId xmlns:p14="http://schemas.microsoft.com/office/powerpoint/2010/main" val="183750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C234-D59B-41EA-B4FF-0A476DB73FB1}"/>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66DF998-F33A-43CC-9C97-64ACCBF6B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F8719FF5-B0B9-4D39-BC10-57A7B7A499A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17/11/2023</a:t>
            </a:fld>
            <a:endParaRPr lang="en-GB" dirty="0"/>
          </a:p>
        </p:txBody>
      </p:sp>
      <p:sp>
        <p:nvSpPr>
          <p:cNvPr id="5" name="Footer Placeholder 4">
            <a:extLst>
              <a:ext uri="{FF2B5EF4-FFF2-40B4-BE49-F238E27FC236}">
                <a16:creationId xmlns:a16="http://schemas.microsoft.com/office/drawing/2014/main" id="{A1C3264C-A0FD-400F-9484-9048C36DD457}"/>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A8A7F256-83AB-4BB0-B14B-9CCABE6766F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228267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06C6-DF4F-48DF-9AEA-918C62A0637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819008-EA10-44F8-8556-169AC8612B47}"/>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6EC2DBF4-4406-4F82-97AB-A7B1BCD0AD36}"/>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71E9B5E0-372C-4659-A14C-F7175BBF4CEA}"/>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17/11/2023</a:t>
            </a:fld>
            <a:endParaRPr lang="en-GB" dirty="0"/>
          </a:p>
        </p:txBody>
      </p:sp>
      <p:sp>
        <p:nvSpPr>
          <p:cNvPr id="6" name="Footer Placeholder 5">
            <a:extLst>
              <a:ext uri="{FF2B5EF4-FFF2-40B4-BE49-F238E27FC236}">
                <a16:creationId xmlns:a16="http://schemas.microsoft.com/office/drawing/2014/main" id="{81E8B589-FB32-419E-BD5B-23D2572C92D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48779C5C-CD57-43DC-8E13-D6B6981AE73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391094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259F-A2B7-4E52-993D-BDDC9048C2EE}"/>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8E385EF-E0D8-46A8-8220-BB8F10C937A6}"/>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11D2545-C3FE-46F3-9323-B4075B543FD0}"/>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11BDB10-3EAD-42AD-90F6-818C67D4257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30C7D681-B5E5-4A61-8B91-C5A64A6054D9}"/>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E3F429F9-3E2C-4F67-9FFD-3046AE81323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17/11/2023</a:t>
            </a:fld>
            <a:endParaRPr lang="en-GB" dirty="0"/>
          </a:p>
        </p:txBody>
      </p:sp>
      <p:sp>
        <p:nvSpPr>
          <p:cNvPr id="8" name="Footer Placeholder 7">
            <a:extLst>
              <a:ext uri="{FF2B5EF4-FFF2-40B4-BE49-F238E27FC236}">
                <a16:creationId xmlns:a16="http://schemas.microsoft.com/office/drawing/2014/main" id="{8FF01FBB-64DE-4FD8-B321-04E84B069BB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9" name="Slide Number Placeholder 8">
            <a:extLst>
              <a:ext uri="{FF2B5EF4-FFF2-40B4-BE49-F238E27FC236}">
                <a16:creationId xmlns:a16="http://schemas.microsoft.com/office/drawing/2014/main" id="{2C9977AC-06BB-4F5B-AD97-3B5FEFC1E0F0}"/>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200106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FBE7-CEE4-4741-9691-0320167A739A}"/>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0EEC463-8846-4A4F-B46B-A12BB3A2D73B}"/>
              </a:ext>
            </a:extLst>
          </p:cNvPr>
          <p:cNvSpPr>
            <a:spLocks noGrp="1"/>
          </p:cNvSpPr>
          <p:nvPr>
            <p:ph type="dt" sz="half" idx="10"/>
          </p:nvPr>
        </p:nvSpPr>
        <p:spPr/>
        <p:txBody>
          <a:bodyPr/>
          <a:lstStyle/>
          <a:p>
            <a:fld id="{EB2972D4-DBD5-4F62-B240-956F81F69246}" type="datetimeFigureOut">
              <a:rPr lang="en-GB" smtClean="0"/>
              <a:t>17/11/2023</a:t>
            </a:fld>
            <a:endParaRPr lang="en-GB" dirty="0"/>
          </a:p>
        </p:txBody>
      </p:sp>
      <p:sp>
        <p:nvSpPr>
          <p:cNvPr id="4" name="Footer Placeholder 3">
            <a:extLst>
              <a:ext uri="{FF2B5EF4-FFF2-40B4-BE49-F238E27FC236}">
                <a16:creationId xmlns:a16="http://schemas.microsoft.com/office/drawing/2014/main" id="{2241A1B7-9E07-48E2-8D6F-FEE2ED4DC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55EA0F3-84B9-4E0F-BE67-47F8F65255EA}"/>
              </a:ext>
            </a:extLst>
          </p:cNvPr>
          <p:cNvSpPr>
            <a:spLocks noGrp="1"/>
          </p:cNvSpPr>
          <p:nvPr>
            <p:ph type="sldNum" sz="quarter" idx="12"/>
          </p:nvPr>
        </p:nvSpPr>
        <p:spPr/>
        <p:txBody>
          <a:bodyPr/>
          <a:lstStyle/>
          <a:p>
            <a:fld id="{8C1F32F5-D7CA-4626-B9E3-1CD9D6A60A11}" type="slidenum">
              <a:rPr lang="en-GB" smtClean="0"/>
              <a:t>‹#›</a:t>
            </a:fld>
            <a:endParaRPr lang="en-GB" dirty="0"/>
          </a:p>
        </p:txBody>
      </p:sp>
    </p:spTree>
    <p:extLst>
      <p:ext uri="{BB962C8B-B14F-4D97-AF65-F5344CB8AC3E}">
        <p14:creationId xmlns:p14="http://schemas.microsoft.com/office/powerpoint/2010/main" val="5327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A11B6-CC84-49A9-9A04-B037EDF7F9A2}"/>
              </a:ext>
            </a:extLst>
          </p:cNvPr>
          <p:cNvSpPr>
            <a:spLocks noGrp="1"/>
          </p:cNvSpPr>
          <p:nvPr>
            <p:ph type="dt" sz="half" idx="10"/>
          </p:nvPr>
        </p:nvSpPr>
        <p:spPr>
          <a:xfrm>
            <a:off x="621891" y="6356349"/>
            <a:ext cx="2743200" cy="365125"/>
          </a:xfrm>
        </p:spPr>
        <p:txBody>
          <a:bodyPr/>
          <a:lstStyle/>
          <a:p>
            <a:fld id="{EB2972D4-DBD5-4F62-B240-956F81F69246}" type="datetimeFigureOut">
              <a:rPr lang="en-GB" smtClean="0"/>
              <a:t>17/11/2023</a:t>
            </a:fld>
            <a:endParaRPr lang="en-GB" dirty="0"/>
          </a:p>
        </p:txBody>
      </p:sp>
      <p:sp>
        <p:nvSpPr>
          <p:cNvPr id="3" name="Footer Placeholder 2">
            <a:extLst>
              <a:ext uri="{FF2B5EF4-FFF2-40B4-BE49-F238E27FC236}">
                <a16:creationId xmlns:a16="http://schemas.microsoft.com/office/drawing/2014/main" id="{9D4E6036-7207-4A81-85FE-7E03115D987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4" name="Slide Number Placeholder 3">
            <a:extLst>
              <a:ext uri="{FF2B5EF4-FFF2-40B4-BE49-F238E27FC236}">
                <a16:creationId xmlns:a16="http://schemas.microsoft.com/office/drawing/2014/main" id="{7BD926CB-E33A-45CE-A78C-005B2286C4E0}"/>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325743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6025-91DF-41A0-A812-2D7D70EBD0F5}"/>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40610E0-0119-4073-A252-D68E31703CF2}"/>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9348B2C6-CA06-482C-9123-0462809C6D68}"/>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F22C928-4F9C-44A3-8392-2061855B720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17/11/2023</a:t>
            </a:fld>
            <a:endParaRPr lang="en-GB" dirty="0"/>
          </a:p>
        </p:txBody>
      </p:sp>
      <p:sp>
        <p:nvSpPr>
          <p:cNvPr id="6" name="Footer Placeholder 5">
            <a:extLst>
              <a:ext uri="{FF2B5EF4-FFF2-40B4-BE49-F238E27FC236}">
                <a16:creationId xmlns:a16="http://schemas.microsoft.com/office/drawing/2014/main" id="{7777B608-376A-4B9C-A4AE-92F9E9C8505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5C616096-285D-4BF3-9559-7672D686227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9374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5A48-F4F3-44C5-A3E1-BD9053EABC2F}"/>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C54DFD00-5391-454C-89DA-DE2E0603E2BB}"/>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F4420AD-EB27-4219-AC7E-AA0ACA09D7D9}"/>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D4314DB5-A8B3-454D-A98B-269FCE4E735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17/11/2023</a:t>
            </a:fld>
            <a:endParaRPr lang="en-GB" dirty="0"/>
          </a:p>
        </p:txBody>
      </p:sp>
      <p:sp>
        <p:nvSpPr>
          <p:cNvPr id="6" name="Footer Placeholder 5">
            <a:extLst>
              <a:ext uri="{FF2B5EF4-FFF2-40B4-BE49-F238E27FC236}">
                <a16:creationId xmlns:a16="http://schemas.microsoft.com/office/drawing/2014/main" id="{6E124248-26FF-4EE9-A35D-B0E7D7E6F6B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9BBE98D6-ECF1-4669-9D99-35AC1A8AF56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70622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56492-DE94-4EDC-9C4B-C14DC553D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50F1754-F858-4D12-9402-BBE24B432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D592C75-BDE4-42E4-8D46-1692D6F86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72D4-DBD5-4F62-B240-956F81F69246}" type="datetimeFigureOut">
              <a:rPr lang="en-GB" smtClean="0"/>
              <a:t>17/11/2023</a:t>
            </a:fld>
            <a:endParaRPr lang="en-GB" dirty="0"/>
          </a:p>
        </p:txBody>
      </p:sp>
      <p:sp>
        <p:nvSpPr>
          <p:cNvPr id="5" name="Footer Placeholder 4">
            <a:extLst>
              <a:ext uri="{FF2B5EF4-FFF2-40B4-BE49-F238E27FC236}">
                <a16:creationId xmlns:a16="http://schemas.microsoft.com/office/drawing/2014/main" id="{26A7AA98-8450-4665-AD8D-2D9E92C33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1E52286-858A-47B2-96C6-5B274DA52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F32F5-D7CA-4626-B9E3-1CD9D6A60A11}" type="slidenum">
              <a:rPr lang="en-GB" smtClean="0"/>
              <a:t>‹#›</a:t>
            </a:fld>
            <a:endParaRPr lang="en-GB" dirty="0"/>
          </a:p>
        </p:txBody>
      </p:sp>
    </p:spTree>
    <p:extLst>
      <p:ext uri="{BB962C8B-B14F-4D97-AF65-F5344CB8AC3E}">
        <p14:creationId xmlns:p14="http://schemas.microsoft.com/office/powerpoint/2010/main" val="2205374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xfordshire.gov.uk/sites/default/files/file/roads-and-transport/ImplementingDecideandProvideTARequirements.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7048A3D-3968-492B-B552-F7E9B540F447}"/>
              </a:ext>
            </a:extLst>
          </p:cNvPr>
          <p:cNvSpPr/>
          <p:nvPr/>
        </p:nvSpPr>
        <p:spPr>
          <a:xfrm>
            <a:off x="838200" y="418288"/>
            <a:ext cx="10515600" cy="1395205"/>
          </a:xfrm>
          <a:prstGeom prst="roundRect">
            <a:avLst>
              <a:gd name="adj" fmla="val 4163"/>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FC56DF8B-D607-499C-BF7A-42314D0FF1F9}"/>
              </a:ext>
            </a:extLst>
          </p:cNvPr>
          <p:cNvSpPr/>
          <p:nvPr/>
        </p:nvSpPr>
        <p:spPr>
          <a:xfrm>
            <a:off x="834212" y="2015447"/>
            <a:ext cx="4212265" cy="1980545"/>
          </a:xfrm>
          <a:prstGeom prst="roundRect">
            <a:avLst>
              <a:gd name="adj" fmla="val 10369"/>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C3E40770-72B0-4474-B723-252C86246B32}"/>
              </a:ext>
            </a:extLst>
          </p:cNvPr>
          <p:cNvSpPr>
            <a:spLocks noGrp="1"/>
          </p:cNvSpPr>
          <p:nvPr>
            <p:ph type="title"/>
          </p:nvPr>
        </p:nvSpPr>
        <p:spPr>
          <a:xfrm>
            <a:off x="964035" y="1047463"/>
            <a:ext cx="10515600" cy="705836"/>
          </a:xfrm>
        </p:spPr>
        <p:txBody>
          <a:bodyPr>
            <a:normAutofit fontScale="90000"/>
          </a:bodyPr>
          <a:lstStyle/>
          <a:p>
            <a:r>
              <a:rPr lang="en-GB" sz="4400" b="1" dirty="0"/>
              <a:t>Implementing Decide &amp; Provide: Requirements for Transport Assessments</a:t>
            </a:r>
            <a:br>
              <a:rPr lang="en-GB" sz="4400" b="1" dirty="0"/>
            </a:br>
            <a:endParaRPr lang="en-GB" dirty="0"/>
          </a:p>
        </p:txBody>
      </p:sp>
      <p:pic>
        <p:nvPicPr>
          <p:cNvPr id="5" name="Picture 4">
            <a:extLst>
              <a:ext uri="{FF2B5EF4-FFF2-40B4-BE49-F238E27FC236}">
                <a16:creationId xmlns:a16="http://schemas.microsoft.com/office/drawing/2014/main" id="{5EE0CF85-09E5-4AD2-B20D-A3171FCE478D}"/>
              </a:ext>
            </a:extLst>
          </p:cNvPr>
          <p:cNvPicPr>
            <a:picLocks noChangeAspect="1"/>
          </p:cNvPicPr>
          <p:nvPr/>
        </p:nvPicPr>
        <p:blipFill rotWithShape="1">
          <a:blip r:embed="rId3"/>
          <a:srcRect l="485" t="563" r="436" b="13860"/>
          <a:stretch/>
        </p:blipFill>
        <p:spPr>
          <a:xfrm>
            <a:off x="5288570" y="2005922"/>
            <a:ext cx="6065229" cy="3709078"/>
          </a:xfrm>
          <a:prstGeom prst="rect">
            <a:avLst/>
          </a:prstGeom>
        </p:spPr>
      </p:pic>
      <p:sp>
        <p:nvSpPr>
          <p:cNvPr id="7" name="TextBox 6">
            <a:extLst>
              <a:ext uri="{FF2B5EF4-FFF2-40B4-BE49-F238E27FC236}">
                <a16:creationId xmlns:a16="http://schemas.microsoft.com/office/drawing/2014/main" id="{766BF12D-E77A-4106-B361-8BFF0B1264E9}"/>
              </a:ext>
            </a:extLst>
          </p:cNvPr>
          <p:cNvSpPr txBox="1"/>
          <p:nvPr/>
        </p:nvSpPr>
        <p:spPr>
          <a:xfrm>
            <a:off x="895880" y="2057000"/>
            <a:ext cx="4088927" cy="1938992"/>
          </a:xfrm>
          <a:prstGeom prst="rect">
            <a:avLst/>
          </a:prstGeom>
          <a:noFill/>
        </p:spPr>
        <p:txBody>
          <a:bodyPr wrap="square">
            <a:spAutoFit/>
          </a:bodyPr>
          <a:lstStyle/>
          <a:p>
            <a:r>
              <a:rPr lang="en-GB" sz="2200" b="1" dirty="0"/>
              <a:t>TRICS User Meeting November 2023</a:t>
            </a:r>
          </a:p>
          <a:p>
            <a:endParaRPr lang="en-GB" sz="2200" b="1" dirty="0"/>
          </a:p>
          <a:p>
            <a:r>
              <a:rPr lang="en-GB" b="1" dirty="0"/>
              <a:t>Will Pedley</a:t>
            </a:r>
          </a:p>
          <a:p>
            <a:r>
              <a:rPr lang="en-GB" b="1" dirty="0"/>
              <a:t>Transport Planning Technical Lead</a:t>
            </a:r>
          </a:p>
          <a:p>
            <a:r>
              <a:rPr lang="en-GB" b="1" dirty="0"/>
              <a:t>Oxfordshire County Council</a:t>
            </a:r>
          </a:p>
        </p:txBody>
      </p:sp>
    </p:spTree>
    <p:extLst>
      <p:ext uri="{BB962C8B-B14F-4D97-AF65-F5344CB8AC3E}">
        <p14:creationId xmlns:p14="http://schemas.microsoft.com/office/powerpoint/2010/main" val="193895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68A362-F479-44BC-A696-ACCCC775E88E}"/>
              </a:ext>
            </a:extLst>
          </p:cNvPr>
          <p:cNvSpPr txBox="1"/>
          <p:nvPr/>
        </p:nvSpPr>
        <p:spPr>
          <a:xfrm>
            <a:off x="76504" y="98050"/>
            <a:ext cx="12115496" cy="492443"/>
          </a:xfrm>
          <a:prstGeom prst="rect">
            <a:avLst/>
          </a:prstGeom>
          <a:noFill/>
        </p:spPr>
        <p:txBody>
          <a:bodyPr wrap="none" rtlCol="0">
            <a:spAutoFit/>
          </a:bodyPr>
          <a:lstStyle/>
          <a:p>
            <a:r>
              <a:rPr lang="en-GB" sz="2600" b="1" dirty="0"/>
              <a:t>Implementing Decide &amp; Provide: Requirements for Transport Assessments</a:t>
            </a:r>
          </a:p>
        </p:txBody>
      </p:sp>
      <p:sp>
        <p:nvSpPr>
          <p:cNvPr id="5" name="Rectangle: Rounded Corners 4">
            <a:extLst>
              <a:ext uri="{FF2B5EF4-FFF2-40B4-BE49-F238E27FC236}">
                <a16:creationId xmlns:a16="http://schemas.microsoft.com/office/drawing/2014/main" id="{FB343FEE-0934-46D4-B4FC-CC1B786B98B5}"/>
              </a:ext>
            </a:extLst>
          </p:cNvPr>
          <p:cNvSpPr/>
          <p:nvPr/>
        </p:nvSpPr>
        <p:spPr>
          <a:xfrm>
            <a:off x="169295" y="712363"/>
            <a:ext cx="3197793" cy="385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D1BC7797-CFB8-4747-9240-DC198D99CD0F}"/>
              </a:ext>
            </a:extLst>
          </p:cNvPr>
          <p:cNvSpPr txBox="1"/>
          <p:nvPr/>
        </p:nvSpPr>
        <p:spPr>
          <a:xfrm>
            <a:off x="143558" y="731895"/>
            <a:ext cx="3340787" cy="338554"/>
          </a:xfrm>
          <a:prstGeom prst="rect">
            <a:avLst/>
          </a:prstGeom>
          <a:noFill/>
        </p:spPr>
        <p:txBody>
          <a:bodyPr wrap="square">
            <a:spAutoFit/>
          </a:bodyPr>
          <a:lstStyle/>
          <a:p>
            <a:pPr algn="just"/>
            <a:r>
              <a:rPr lang="en-GB" sz="1600" b="1" dirty="0">
                <a:effectLst/>
                <a:latin typeface="Arial" panose="020B0604020202020204" pitchFamily="34" charset="0"/>
                <a:ea typeface="Calibri" panose="020F0502020204030204" pitchFamily="34" charset="0"/>
              </a:rPr>
              <a:t>Potential issues and next steps</a:t>
            </a:r>
            <a:endParaRPr lang="en-GB" sz="1600" dirty="0">
              <a:effectLst/>
              <a:latin typeface="Arial" panose="020B0604020202020204" pitchFamily="34" charset="0"/>
              <a:ea typeface="Calibri" panose="020F0502020204030204" pitchFamily="34" charset="0"/>
            </a:endParaRPr>
          </a:p>
        </p:txBody>
      </p:sp>
      <p:sp>
        <p:nvSpPr>
          <p:cNvPr id="11" name="Rectangle: Rounded Corners 10">
            <a:extLst>
              <a:ext uri="{FF2B5EF4-FFF2-40B4-BE49-F238E27FC236}">
                <a16:creationId xmlns:a16="http://schemas.microsoft.com/office/drawing/2014/main" id="{E7CD6B22-3FB6-43D8-AFFA-88D2947A8B62}"/>
              </a:ext>
            </a:extLst>
          </p:cNvPr>
          <p:cNvSpPr/>
          <p:nvPr/>
        </p:nvSpPr>
        <p:spPr>
          <a:xfrm>
            <a:off x="1491916" y="1571625"/>
            <a:ext cx="9326880" cy="3752849"/>
          </a:xfrm>
          <a:prstGeom prst="roundRect">
            <a:avLst>
              <a:gd name="adj" fmla="val 416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9C8B31E3-C09F-4184-BC75-9099DF0D33DD}"/>
              </a:ext>
            </a:extLst>
          </p:cNvPr>
          <p:cNvSpPr txBox="1"/>
          <p:nvPr/>
        </p:nvSpPr>
        <p:spPr>
          <a:xfrm>
            <a:off x="1586432" y="1713487"/>
            <a:ext cx="9113652" cy="3539430"/>
          </a:xfrm>
          <a:prstGeom prst="rect">
            <a:avLst/>
          </a:prstGeom>
          <a:noFill/>
        </p:spPr>
        <p:txBody>
          <a:bodyPr wrap="square">
            <a:spAutoFit/>
          </a:bodyPr>
          <a:lstStyle/>
          <a:p>
            <a:pPr marL="285750" indent="-285750">
              <a:buFont typeface="Arial" panose="020B0604020202020204" pitchFamily="34" charset="0"/>
              <a:buChar char="•"/>
            </a:pPr>
            <a:r>
              <a:rPr lang="en-GB" sz="1400" b="0" i="0" dirty="0">
                <a:solidFill>
                  <a:srgbClr val="000000"/>
                </a:solidFill>
                <a:effectLst/>
                <a:latin typeface="Arial" panose="020B0604020202020204" pitchFamily="34" charset="0"/>
              </a:rPr>
              <a:t>Due to more complex transport assessments being required of developers, this may result in greater demand on staff resource to agree the scope of transport assessments and then review the resultant outputs. Additionally, the outputs of monitoring surveys will need to be reviewed by officers.  </a:t>
            </a:r>
          </a:p>
          <a:p>
            <a:pPr marL="285750" indent="-285750">
              <a:buFont typeface="Arial" panose="020B0604020202020204" pitchFamily="34" charset="0"/>
              <a:buChar char="•"/>
            </a:pPr>
            <a:endParaRPr lang="en-GB" sz="1400" b="0" i="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GB" sz="1400" b="0" i="0" dirty="0">
                <a:solidFill>
                  <a:srgbClr val="000000"/>
                </a:solidFill>
                <a:effectLst/>
                <a:latin typeface="Arial" panose="020B0604020202020204" pitchFamily="34" charset="0"/>
              </a:rPr>
              <a:t>Further to this, the potential for greater complexity in S106 legal agreements may have staff resource implications due to the resultant additional time taken to negotiate and draft said legal agreements. </a:t>
            </a:r>
          </a:p>
          <a:p>
            <a:endParaRPr lang="en-GB" sz="1400" dirty="0">
              <a:solidFill>
                <a:srgbClr val="000000"/>
              </a:solidFill>
              <a:latin typeface="Arial" panose="020B0604020202020204" pitchFamily="34" charset="0"/>
            </a:endParaRPr>
          </a:p>
          <a:p>
            <a:pPr marL="285750" indent="-285750">
              <a:buFont typeface="Arial" panose="020B0604020202020204" pitchFamily="34" charset="0"/>
              <a:buChar char="•"/>
            </a:pPr>
            <a:r>
              <a:rPr lang="en-GB" sz="1400" b="0" i="0" dirty="0">
                <a:solidFill>
                  <a:srgbClr val="000000"/>
                </a:solidFill>
                <a:effectLst/>
                <a:latin typeface="Arial" panose="020B0604020202020204" pitchFamily="34" charset="0"/>
              </a:rPr>
              <a:t>While Decide &amp; Provide is not a new concept, OCC is the first LHA </a:t>
            </a:r>
            <a:r>
              <a:rPr lang="en-GB" sz="1400" dirty="0">
                <a:solidFill>
                  <a:srgbClr val="000000"/>
                </a:solidFill>
                <a:latin typeface="Arial" panose="020B0604020202020204" pitchFamily="34" charset="0"/>
              </a:rPr>
              <a:t>in England </a:t>
            </a:r>
            <a:r>
              <a:rPr lang="en-GB" sz="1400" b="0" i="0" dirty="0">
                <a:solidFill>
                  <a:srgbClr val="000000"/>
                </a:solidFill>
                <a:effectLst/>
                <a:latin typeface="Arial" panose="020B0604020202020204" pitchFamily="34" charset="0"/>
              </a:rPr>
              <a:t>to produce its own document requiring transport assessments to follow this process in detail. As such, there will be much to learn and finesse, which can only be done through a process of ‘learning by doing’.</a:t>
            </a:r>
          </a:p>
          <a:p>
            <a:pPr marL="285750" indent="-285750">
              <a:buFont typeface="Arial" panose="020B0604020202020204" pitchFamily="34" charset="0"/>
              <a:buChar char="•"/>
            </a:pPr>
            <a:endParaRPr lang="en-GB" sz="1400" dirty="0">
              <a:solidFill>
                <a:srgbClr val="000000"/>
              </a:solidFill>
              <a:latin typeface="Arial" panose="020B0604020202020204" pitchFamily="34" charset="0"/>
            </a:endParaRPr>
          </a:p>
          <a:p>
            <a:pPr marL="285750" indent="-285750">
              <a:buFont typeface="Arial" panose="020B0604020202020204" pitchFamily="34" charset="0"/>
              <a:buChar char="•"/>
            </a:pPr>
            <a:r>
              <a:rPr lang="en-GB" sz="1400" dirty="0">
                <a:solidFill>
                  <a:srgbClr val="000000"/>
                </a:solidFill>
                <a:latin typeface="Arial" panose="020B0604020202020204" pitchFamily="34" charset="0"/>
              </a:rPr>
              <a:t>We have had a lot of interest from a number of organisations including Homes England, the Department for Transport, and even the New Zealand Transport Agency.</a:t>
            </a:r>
          </a:p>
          <a:p>
            <a:endParaRPr lang="en-GB" sz="1400" dirty="0">
              <a:solidFill>
                <a:srgbClr val="000000"/>
              </a:solidFill>
              <a:latin typeface="Arial" panose="020B0604020202020204" pitchFamily="34" charset="0"/>
            </a:endParaRPr>
          </a:p>
          <a:p>
            <a:pPr marL="285750" indent="-285750">
              <a:buFont typeface="Arial" panose="020B0604020202020204" pitchFamily="34" charset="0"/>
              <a:buChar char="•"/>
            </a:pPr>
            <a:r>
              <a:rPr lang="en-GB" sz="1400" b="0" i="0" dirty="0">
                <a:solidFill>
                  <a:srgbClr val="000000"/>
                </a:solidFill>
                <a:effectLst/>
                <a:latin typeface="Arial" panose="020B0604020202020204" pitchFamily="34" charset="0"/>
              </a:rPr>
              <a:t>The document is now being used in practice across the county. It is intended that its contents will be reviewed and refined next year to reflect lessons learned from its implementation.</a:t>
            </a:r>
          </a:p>
        </p:txBody>
      </p:sp>
    </p:spTree>
    <p:extLst>
      <p:ext uri="{BB962C8B-B14F-4D97-AF65-F5344CB8AC3E}">
        <p14:creationId xmlns:p14="http://schemas.microsoft.com/office/powerpoint/2010/main" val="169334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C4A8BCE-7314-40A2-B76A-A224E10E1D20}"/>
              </a:ext>
            </a:extLst>
          </p:cNvPr>
          <p:cNvSpPr/>
          <p:nvPr/>
        </p:nvSpPr>
        <p:spPr>
          <a:xfrm>
            <a:off x="1379269" y="2295526"/>
            <a:ext cx="6583631" cy="2085974"/>
          </a:xfrm>
          <a:prstGeom prst="roundRect">
            <a:avLst>
              <a:gd name="adj" fmla="val 416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6C03AC2E-2ABA-45E0-9D63-763C83C79BBD}"/>
              </a:ext>
            </a:extLst>
          </p:cNvPr>
          <p:cNvSpPr/>
          <p:nvPr/>
        </p:nvSpPr>
        <p:spPr>
          <a:xfrm>
            <a:off x="1379268" y="1180342"/>
            <a:ext cx="6583632" cy="679396"/>
          </a:xfrm>
          <a:prstGeom prst="roundRect">
            <a:avLst>
              <a:gd name="adj" fmla="val 11173"/>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58918D8B-E813-4893-A29D-650A74DCFD13}"/>
              </a:ext>
            </a:extLst>
          </p:cNvPr>
          <p:cNvSpPr>
            <a:spLocks noGrp="1"/>
          </p:cNvSpPr>
          <p:nvPr>
            <p:ph type="title"/>
          </p:nvPr>
        </p:nvSpPr>
        <p:spPr>
          <a:xfrm>
            <a:off x="1529032" y="882484"/>
            <a:ext cx="10515600" cy="1325563"/>
          </a:xfrm>
        </p:spPr>
        <p:txBody>
          <a:bodyPr>
            <a:normAutofit/>
          </a:bodyPr>
          <a:lstStyle/>
          <a:p>
            <a:r>
              <a:rPr lang="en-GB" sz="3600" b="1" dirty="0"/>
              <a:t>Structure of today’s session</a:t>
            </a:r>
          </a:p>
        </p:txBody>
      </p:sp>
      <p:sp>
        <p:nvSpPr>
          <p:cNvPr id="3" name="Content Placeholder 2">
            <a:extLst>
              <a:ext uri="{FF2B5EF4-FFF2-40B4-BE49-F238E27FC236}">
                <a16:creationId xmlns:a16="http://schemas.microsoft.com/office/drawing/2014/main" id="{A4065BEA-F8C9-4EA9-BE9B-8A3DA65C00B1}"/>
              </a:ext>
            </a:extLst>
          </p:cNvPr>
          <p:cNvSpPr>
            <a:spLocks noGrp="1"/>
          </p:cNvSpPr>
          <p:nvPr>
            <p:ph idx="1"/>
          </p:nvPr>
        </p:nvSpPr>
        <p:spPr>
          <a:xfrm>
            <a:off x="1440423" y="2389470"/>
            <a:ext cx="6738668" cy="1922388"/>
          </a:xfrm>
        </p:spPr>
        <p:txBody>
          <a:bodyPr>
            <a:normAutofit/>
          </a:bodyPr>
          <a:lstStyle/>
          <a:p>
            <a:pPr algn="just"/>
            <a:r>
              <a:rPr lang="en-GB" sz="1400" dirty="0"/>
              <a:t>OCC’s Local Transport and Connectivity Plan and policy context</a:t>
            </a:r>
          </a:p>
          <a:p>
            <a:pPr algn="just"/>
            <a:r>
              <a:rPr lang="en-GB" sz="1400" dirty="0"/>
              <a:t>Development of the document and its role as part of other planning processes </a:t>
            </a:r>
          </a:p>
          <a:p>
            <a:pPr algn="just"/>
            <a:r>
              <a:rPr lang="en-GB" sz="1400" dirty="0"/>
              <a:t>Legislation and policy context: National Planning Policy Framework</a:t>
            </a:r>
          </a:p>
          <a:p>
            <a:pPr algn="just"/>
            <a:r>
              <a:rPr lang="en-GB" sz="1400" dirty="0"/>
              <a:t>Illustrative example of the traditional versus the new approach </a:t>
            </a:r>
          </a:p>
          <a:p>
            <a:pPr algn="just"/>
            <a:r>
              <a:rPr lang="en-GB" sz="1400" dirty="0"/>
              <a:t>Overview of the step-by-step process for transport assessments</a:t>
            </a:r>
          </a:p>
          <a:p>
            <a:pPr algn="just"/>
            <a:r>
              <a:rPr lang="en-GB" sz="1400" dirty="0"/>
              <a:t>Initial experiences, potential issues, and next steps</a:t>
            </a:r>
          </a:p>
        </p:txBody>
      </p:sp>
      <p:sp>
        <p:nvSpPr>
          <p:cNvPr id="4" name="TextBox 3">
            <a:extLst>
              <a:ext uri="{FF2B5EF4-FFF2-40B4-BE49-F238E27FC236}">
                <a16:creationId xmlns:a16="http://schemas.microsoft.com/office/drawing/2014/main" id="{07264CB8-5F94-4EE1-AEF7-B6B17F5D70D3}"/>
              </a:ext>
            </a:extLst>
          </p:cNvPr>
          <p:cNvSpPr txBox="1"/>
          <p:nvPr/>
        </p:nvSpPr>
        <p:spPr>
          <a:xfrm>
            <a:off x="76504" y="98050"/>
            <a:ext cx="12115496" cy="492443"/>
          </a:xfrm>
          <a:prstGeom prst="rect">
            <a:avLst/>
          </a:prstGeom>
          <a:noFill/>
        </p:spPr>
        <p:txBody>
          <a:bodyPr wrap="none" rtlCol="0">
            <a:spAutoFit/>
          </a:bodyPr>
          <a:lstStyle/>
          <a:p>
            <a:r>
              <a:rPr lang="en-GB" sz="2600" b="1" dirty="0"/>
              <a:t>Implementing Decide &amp; Provide: Requirements for Transport Assessments</a:t>
            </a:r>
          </a:p>
        </p:txBody>
      </p:sp>
    </p:spTree>
    <p:extLst>
      <p:ext uri="{BB962C8B-B14F-4D97-AF65-F5344CB8AC3E}">
        <p14:creationId xmlns:p14="http://schemas.microsoft.com/office/powerpoint/2010/main" val="1163464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A4BEB34-7DBC-43CC-BA52-37CA6C7BC4A8}"/>
              </a:ext>
            </a:extLst>
          </p:cNvPr>
          <p:cNvSpPr/>
          <p:nvPr/>
        </p:nvSpPr>
        <p:spPr>
          <a:xfrm>
            <a:off x="504824" y="1280350"/>
            <a:ext cx="7400925" cy="5263707"/>
          </a:xfrm>
          <a:prstGeom prst="roundRect">
            <a:avLst>
              <a:gd name="adj" fmla="val 416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0" name="TextBox 19">
            <a:extLst>
              <a:ext uri="{FF2B5EF4-FFF2-40B4-BE49-F238E27FC236}">
                <a16:creationId xmlns:a16="http://schemas.microsoft.com/office/drawing/2014/main" id="{536C2212-D833-4EE3-A181-FE9847497DFC}"/>
              </a:ext>
            </a:extLst>
          </p:cNvPr>
          <p:cNvSpPr txBox="1"/>
          <p:nvPr/>
        </p:nvSpPr>
        <p:spPr>
          <a:xfrm>
            <a:off x="552968" y="1424712"/>
            <a:ext cx="7285586" cy="5078313"/>
          </a:xfrm>
          <a:prstGeom prst="rect">
            <a:avLst/>
          </a:prstGeom>
          <a:noFill/>
        </p:spPr>
        <p:txBody>
          <a:bodyPr wrap="square">
            <a:spAutoFit/>
          </a:bodyPr>
          <a:lstStyle/>
          <a:p>
            <a:pPr marL="171450" indent="-171450" algn="just">
              <a:buFont typeface="Arial" panose="020B0604020202020204" pitchFamily="34" charset="0"/>
              <a:buChar char="•"/>
            </a:pPr>
            <a:r>
              <a:rPr lang="en-GB" sz="1200" dirty="0"/>
              <a:t>OCC’s Local Transport and Connectivity Plan (LTCP) ‘at a glance’:</a:t>
            </a:r>
          </a:p>
          <a:p>
            <a:pPr algn="just"/>
            <a:endParaRPr lang="en-GB" sz="1200" dirty="0"/>
          </a:p>
          <a:p>
            <a:pPr marL="171450" indent="-171450" algn="just">
              <a:buFont typeface="Arial" panose="020B0604020202020204" pitchFamily="34" charset="0"/>
              <a:buChar char="•"/>
            </a:pPr>
            <a:r>
              <a:rPr lang="en-GB" sz="1200" dirty="0"/>
              <a:t>The LTCP outlines a clear vision to deliver a net-zero Oxfordshire transport and travel system that enables the county to thrive whilst protecting the environment and making Oxfordshire a better place to live for all residents. We plan to achieve this by reducing the need to travel, discouraging individual private vehicle journeys and making walking, cycling, public and shared transport the natural first choice. The policies included in the LTCP are the tools that we believe are necessary to achieve this. </a:t>
            </a:r>
          </a:p>
          <a:p>
            <a:pPr marL="171450" indent="-171450" algn="just">
              <a:buFont typeface="Arial" panose="020B0604020202020204" pitchFamily="34" charset="0"/>
              <a:buChar char="•"/>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This approach is captured in LTCP Policy 36, which states that OCC will:</a:t>
            </a:r>
          </a:p>
          <a:p>
            <a:pPr marL="171450" indent="-171450" algn="just">
              <a:buFont typeface="Arial" panose="020B0604020202020204" pitchFamily="34" charset="0"/>
              <a:buChar char="•"/>
            </a:pPr>
            <a:endParaRPr lang="en-GB" sz="1200" dirty="0">
              <a:latin typeface="Arial" panose="020B0604020202020204" pitchFamily="34" charset="0"/>
              <a:ea typeface="Calibri" panose="020F0502020204030204" pitchFamily="34" charset="0"/>
              <a:cs typeface="Arial" panose="020B0604020202020204" pitchFamily="34" charset="0"/>
            </a:endParaRPr>
          </a:p>
          <a:p>
            <a:pPr algn="just"/>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GB" sz="1200" dirty="0">
              <a:latin typeface="Arial" panose="020B0604020202020204" pitchFamily="34" charset="0"/>
              <a:ea typeface="Calibri" panose="020F0502020204030204" pitchFamily="34" charset="0"/>
              <a:cs typeface="Arial" panose="020B0604020202020204" pitchFamily="34" charset="0"/>
            </a:endParaRPr>
          </a:p>
          <a:p>
            <a:pPr algn="just"/>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GB" sz="1200" dirty="0">
              <a:latin typeface="Arial" panose="020B0604020202020204" pitchFamily="34" charset="0"/>
              <a:ea typeface="Calibri" panose="020F0502020204030204" pitchFamily="34" charset="0"/>
              <a:cs typeface="Arial" panose="020B0604020202020204" pitchFamily="34" charset="0"/>
            </a:endParaRPr>
          </a:p>
          <a:p>
            <a:pPr algn="just"/>
            <a:endParaRPr lang="en-GB" sz="1200" dirty="0">
              <a:latin typeface="Arial" panose="020B0604020202020204" pitchFamily="34" charset="0"/>
              <a:ea typeface="Calibri" panose="020F0502020204030204" pitchFamily="34" charset="0"/>
              <a:cs typeface="Arial" panose="020B0604020202020204" pitchFamily="34" charset="0"/>
            </a:endParaRPr>
          </a:p>
          <a:p>
            <a:pPr algn="just"/>
            <a:endParaRPr lang="en-GB" sz="1200" dirty="0">
              <a:latin typeface="Arial" panose="020B0604020202020204" pitchFamily="34" charset="0"/>
              <a:ea typeface="Calibri" panose="020F0502020204030204" pitchFamily="34" charset="0"/>
              <a:cs typeface="Arial" panose="020B0604020202020204" pitchFamily="34" charset="0"/>
            </a:endParaRPr>
          </a:p>
          <a:p>
            <a:pPr algn="just"/>
            <a:endParaRPr lang="en-GB" sz="1200" dirty="0">
              <a:latin typeface="Arial" panose="020B0604020202020204" pitchFamily="34" charset="0"/>
              <a:ea typeface="Calibri" panose="020F0502020204030204" pitchFamily="34" charset="0"/>
              <a:cs typeface="Arial" panose="020B0604020202020204" pitchFamily="34" charset="0"/>
            </a:endParaRPr>
          </a:p>
          <a:p>
            <a:pPr algn="just"/>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Arial" panose="020B0604020202020204" pitchFamily="34" charset="0"/>
              <a:buChar char="•"/>
            </a:pPr>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The ‘</a:t>
            </a:r>
            <a:r>
              <a:rPr lang="en-GB" sz="1200" dirty="0">
                <a:latin typeface="Arial" panose="020B0604020202020204" pitchFamily="34" charset="0"/>
                <a:ea typeface="Calibri" panose="020F0502020204030204" pitchFamily="34" charset="0"/>
                <a:cs typeface="Arial" panose="020B0604020202020204" pitchFamily="34" charset="0"/>
                <a:hlinkClick r:id="rId3"/>
              </a:rPr>
              <a:t>Implementing Decide &amp; Provide</a:t>
            </a:r>
            <a:r>
              <a:rPr lang="en-GB" sz="1200" dirty="0">
                <a:latin typeface="Arial" panose="020B0604020202020204" pitchFamily="34" charset="0"/>
                <a:ea typeface="Calibri" panose="020F0502020204030204" pitchFamily="34" charset="0"/>
                <a:cs typeface="Arial" panose="020B0604020202020204" pitchFamily="34" charset="0"/>
              </a:rPr>
              <a:t>’ document is based on guidance that TRICS has produced, called the ‘Guidance Note on the Practical Implementation of the Decide &amp; Provide Approach’ (2021) with further detail and requirements provided relevant to the LTCP.</a:t>
            </a:r>
          </a:p>
          <a:p>
            <a:pPr algn="just"/>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This new approach still requires proposed developments to assess their potential transport impact on the highway network, but instead of basing this solely on previous travel patterns, they will be required to model a range of plausible scenarios. Additionally, their transport impacts will need to be monitored and managed over time.</a:t>
            </a:r>
          </a:p>
        </p:txBody>
      </p:sp>
      <p:sp>
        <p:nvSpPr>
          <p:cNvPr id="2" name="Rectangle: Rounded Corners 1">
            <a:extLst>
              <a:ext uri="{FF2B5EF4-FFF2-40B4-BE49-F238E27FC236}">
                <a16:creationId xmlns:a16="http://schemas.microsoft.com/office/drawing/2014/main" id="{D706F9B4-DD15-411A-A9F6-BC95A1A33C39}"/>
              </a:ext>
            </a:extLst>
          </p:cNvPr>
          <p:cNvSpPr/>
          <p:nvPr/>
        </p:nvSpPr>
        <p:spPr>
          <a:xfrm>
            <a:off x="663575" y="3201483"/>
            <a:ext cx="7105650" cy="163907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7DC8015A-B7F4-48FC-B40D-BFE6BE382CEE}"/>
              </a:ext>
            </a:extLst>
          </p:cNvPr>
          <p:cNvSpPr txBox="1"/>
          <p:nvPr/>
        </p:nvSpPr>
        <p:spPr>
          <a:xfrm>
            <a:off x="76504" y="98050"/>
            <a:ext cx="12115496" cy="492443"/>
          </a:xfrm>
          <a:prstGeom prst="rect">
            <a:avLst/>
          </a:prstGeom>
          <a:noFill/>
        </p:spPr>
        <p:txBody>
          <a:bodyPr wrap="none" rtlCol="0">
            <a:spAutoFit/>
          </a:bodyPr>
          <a:lstStyle/>
          <a:p>
            <a:r>
              <a:rPr lang="en-GB" sz="2600" b="1" dirty="0"/>
              <a:t>Implementing Decide &amp; Provide: Requirements for Transport Assessments</a:t>
            </a:r>
          </a:p>
        </p:txBody>
      </p:sp>
      <p:sp>
        <p:nvSpPr>
          <p:cNvPr id="52" name="Rectangle: Rounded Corners 51">
            <a:extLst>
              <a:ext uri="{FF2B5EF4-FFF2-40B4-BE49-F238E27FC236}">
                <a16:creationId xmlns:a16="http://schemas.microsoft.com/office/drawing/2014/main" id="{89F8F47A-9255-4146-BE9A-34EA973A24B9}"/>
              </a:ext>
            </a:extLst>
          </p:cNvPr>
          <p:cNvSpPr/>
          <p:nvPr/>
        </p:nvSpPr>
        <p:spPr>
          <a:xfrm>
            <a:off x="175646" y="711438"/>
            <a:ext cx="6429435" cy="385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4317BBFF-8AA4-46FD-9345-2A9F7FE7960A}"/>
              </a:ext>
            </a:extLst>
          </p:cNvPr>
          <p:cNvSpPr txBox="1"/>
          <p:nvPr/>
        </p:nvSpPr>
        <p:spPr>
          <a:xfrm>
            <a:off x="149908" y="730970"/>
            <a:ext cx="6555692" cy="338554"/>
          </a:xfrm>
          <a:prstGeom prst="rect">
            <a:avLst/>
          </a:prstGeom>
          <a:noFill/>
        </p:spPr>
        <p:txBody>
          <a:bodyPr wrap="square">
            <a:spAutoFit/>
          </a:bodyPr>
          <a:lstStyle/>
          <a:p>
            <a:pPr algn="just"/>
            <a:r>
              <a:rPr lang="en-GB" sz="1600" b="1" dirty="0">
                <a:effectLst/>
                <a:latin typeface="Arial" panose="020B0604020202020204" pitchFamily="34" charset="0"/>
                <a:ea typeface="Calibri" panose="020F0502020204030204" pitchFamily="34" charset="0"/>
              </a:rPr>
              <a:t>OCC’s Local Transport and Connectivity Plan and policy context</a:t>
            </a:r>
          </a:p>
        </p:txBody>
      </p:sp>
      <p:sp>
        <p:nvSpPr>
          <p:cNvPr id="10" name="TextBox 9">
            <a:extLst>
              <a:ext uri="{FF2B5EF4-FFF2-40B4-BE49-F238E27FC236}">
                <a16:creationId xmlns:a16="http://schemas.microsoft.com/office/drawing/2014/main" id="{EC1CC6C8-5B12-4334-A5BB-F6211BD398AC}"/>
              </a:ext>
            </a:extLst>
          </p:cNvPr>
          <p:cNvSpPr txBox="1"/>
          <p:nvPr/>
        </p:nvSpPr>
        <p:spPr>
          <a:xfrm>
            <a:off x="359305" y="3055449"/>
            <a:ext cx="7285586" cy="1785104"/>
          </a:xfrm>
          <a:prstGeom prst="rect">
            <a:avLst/>
          </a:prstGeom>
          <a:noFill/>
        </p:spPr>
        <p:txBody>
          <a:bodyPr wrap="square">
            <a:spAutoFit/>
          </a:bodyPr>
          <a:lstStyle/>
          <a:p>
            <a:pPr algn="just"/>
            <a:endParaRPr lang="en-GB" sz="1100" dirty="0">
              <a:solidFill>
                <a:schemeClr val="bg1"/>
              </a:solidFill>
              <a:effectLst/>
              <a:latin typeface="Arial" panose="020B0604020202020204" pitchFamily="34" charset="0"/>
              <a:ea typeface="Calibri" panose="020F0502020204030204" pitchFamily="34" charset="0"/>
            </a:endParaRPr>
          </a:p>
          <a:p>
            <a:pPr marL="685800" lvl="1" indent="-228600" algn="just">
              <a:buFont typeface="+mj-lt"/>
              <a:buAutoNum type="alphaLcParenR"/>
            </a:pPr>
            <a:r>
              <a:rPr lang="en-GB" sz="1100" dirty="0">
                <a:solidFill>
                  <a:schemeClr val="bg1"/>
                </a:solidFill>
                <a:effectLst/>
                <a:latin typeface="Arial" panose="020B0604020202020204" pitchFamily="34" charset="0"/>
                <a:ea typeface="Calibri" panose="020F0502020204030204" pitchFamily="34" charset="0"/>
              </a:rPr>
              <a:t>Only consider road capacity schemes after all other options have been explored. </a:t>
            </a:r>
          </a:p>
          <a:p>
            <a:pPr marL="685800" lvl="1" indent="-228600" algn="just">
              <a:buFont typeface="+mj-lt"/>
              <a:buAutoNum type="alphaLcParenR"/>
            </a:pPr>
            <a:r>
              <a:rPr lang="en-GB" sz="1100" dirty="0">
                <a:solidFill>
                  <a:schemeClr val="bg1"/>
                </a:solidFill>
                <a:effectLst/>
                <a:latin typeface="Arial" panose="020B0604020202020204" pitchFamily="34" charset="0"/>
                <a:ea typeface="Calibri" panose="020F0502020204030204" pitchFamily="34" charset="0"/>
              </a:rPr>
              <a:t>Where appropriate, adopt a decide and provide approach to manage and develop the county’s road network. </a:t>
            </a:r>
          </a:p>
          <a:p>
            <a:pPr marL="685800" lvl="1" indent="-228600" algn="just">
              <a:buFont typeface="+mj-lt"/>
              <a:buAutoNum type="alphaLcParenR"/>
            </a:pPr>
            <a:r>
              <a:rPr lang="en-GB" sz="1100" dirty="0">
                <a:solidFill>
                  <a:schemeClr val="bg1"/>
                </a:solidFill>
                <a:effectLst/>
                <a:latin typeface="Arial" panose="020B0604020202020204" pitchFamily="34" charset="0"/>
                <a:ea typeface="Calibri" panose="020F0502020204030204" pitchFamily="34" charset="0"/>
              </a:rPr>
              <a:t>Assess opportunities for traffic reduction as part of any junction or road route improvement schemes. </a:t>
            </a:r>
          </a:p>
          <a:p>
            <a:pPr marL="685800" lvl="1" indent="-228600" algn="just">
              <a:buFont typeface="+mj-lt"/>
              <a:buAutoNum type="alphaLcParenR"/>
            </a:pPr>
            <a:r>
              <a:rPr lang="en-GB" sz="1100" b="1" dirty="0">
                <a:solidFill>
                  <a:schemeClr val="bg1"/>
                </a:solidFill>
                <a:effectLst/>
                <a:latin typeface="Arial" panose="020B0604020202020204" pitchFamily="34" charset="0"/>
                <a:ea typeface="Calibri" panose="020F0502020204030204" pitchFamily="34" charset="0"/>
              </a:rPr>
              <a:t>Require transport assessments accompanying planning applications for new development to follow the County Council’s ‘Implementing ‘Decide &amp; Provide’: Requirements for Transport Assessments’ document. </a:t>
            </a:r>
          </a:p>
          <a:p>
            <a:pPr marL="685800" lvl="1" indent="-228600" algn="just">
              <a:buFont typeface="+mj-lt"/>
              <a:buAutoNum type="alphaLcParenR"/>
            </a:pPr>
            <a:r>
              <a:rPr lang="en-GB" sz="1100" dirty="0">
                <a:solidFill>
                  <a:schemeClr val="bg1"/>
                </a:solidFill>
                <a:effectLst/>
                <a:latin typeface="Arial" panose="020B0604020202020204" pitchFamily="34" charset="0"/>
                <a:ea typeface="Calibri" panose="020F0502020204030204" pitchFamily="34" charset="0"/>
              </a:rPr>
              <a:t>Promote the use of the ‘decide and provide’ approach in planning policy development to support site assessment.</a:t>
            </a:r>
          </a:p>
        </p:txBody>
      </p:sp>
      <p:pic>
        <p:nvPicPr>
          <p:cNvPr id="54" name="Picture 53">
            <a:extLst>
              <a:ext uri="{FF2B5EF4-FFF2-40B4-BE49-F238E27FC236}">
                <a16:creationId xmlns:a16="http://schemas.microsoft.com/office/drawing/2014/main" id="{4E88E655-FA1E-4557-BCA8-267F1D8D65AB}"/>
              </a:ext>
            </a:extLst>
          </p:cNvPr>
          <p:cNvPicPr>
            <a:picLocks noChangeAspect="1"/>
          </p:cNvPicPr>
          <p:nvPr/>
        </p:nvPicPr>
        <p:blipFill rotWithShape="1">
          <a:blip r:embed="rId4"/>
          <a:srcRect l="8032" r="8574" b="388"/>
          <a:stretch/>
        </p:blipFill>
        <p:spPr>
          <a:xfrm>
            <a:off x="8060793" y="2582745"/>
            <a:ext cx="2146684" cy="3042344"/>
          </a:xfrm>
          <a:prstGeom prst="rect">
            <a:avLst/>
          </a:prstGeom>
        </p:spPr>
      </p:pic>
      <p:pic>
        <p:nvPicPr>
          <p:cNvPr id="4" name="Picture 3">
            <a:extLst>
              <a:ext uri="{FF2B5EF4-FFF2-40B4-BE49-F238E27FC236}">
                <a16:creationId xmlns:a16="http://schemas.microsoft.com/office/drawing/2014/main" id="{AF3242DC-A903-4B79-9099-2B6BE6D843A5}"/>
              </a:ext>
            </a:extLst>
          </p:cNvPr>
          <p:cNvPicPr>
            <a:picLocks noChangeAspect="1"/>
          </p:cNvPicPr>
          <p:nvPr/>
        </p:nvPicPr>
        <p:blipFill>
          <a:blip r:embed="rId5"/>
          <a:stretch>
            <a:fillRect/>
          </a:stretch>
        </p:blipFill>
        <p:spPr>
          <a:xfrm>
            <a:off x="9826956" y="1351443"/>
            <a:ext cx="2156670" cy="3049211"/>
          </a:xfrm>
          <a:prstGeom prst="rect">
            <a:avLst/>
          </a:prstGeom>
        </p:spPr>
      </p:pic>
    </p:spTree>
    <p:extLst>
      <p:ext uri="{BB962C8B-B14F-4D97-AF65-F5344CB8AC3E}">
        <p14:creationId xmlns:p14="http://schemas.microsoft.com/office/powerpoint/2010/main" val="25238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ED5977D-E7CD-4EFB-AEB4-98D85FAC1567}"/>
              </a:ext>
            </a:extLst>
          </p:cNvPr>
          <p:cNvSpPr txBox="1">
            <a:spLocks noChangeArrowheads="1"/>
          </p:cNvSpPr>
          <p:nvPr/>
        </p:nvSpPr>
        <p:spPr bwMode="auto">
          <a:xfrm>
            <a:off x="1001453" y="1887762"/>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Emerging Local Transport and Connectivity Plan</a:t>
            </a:r>
          </a:p>
        </p:txBody>
      </p:sp>
      <p:sp>
        <p:nvSpPr>
          <p:cNvPr id="7" name="Arrow: Right 6">
            <a:extLst>
              <a:ext uri="{FF2B5EF4-FFF2-40B4-BE49-F238E27FC236}">
                <a16:creationId xmlns:a16="http://schemas.microsoft.com/office/drawing/2014/main" id="{F9D26EAA-B0B5-4D53-8594-290D2EFD9E58}"/>
              </a:ext>
            </a:extLst>
          </p:cNvPr>
          <p:cNvSpPr/>
          <p:nvPr/>
        </p:nvSpPr>
        <p:spPr>
          <a:xfrm>
            <a:off x="2964297" y="2200884"/>
            <a:ext cx="635000" cy="304800"/>
          </a:xfrm>
          <a:prstGeom prst="rightArrow">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Box 2">
            <a:extLst>
              <a:ext uri="{FF2B5EF4-FFF2-40B4-BE49-F238E27FC236}">
                <a16:creationId xmlns:a16="http://schemas.microsoft.com/office/drawing/2014/main" id="{430F7D62-DD7D-4EB9-8076-992207AB5478}"/>
              </a:ext>
            </a:extLst>
          </p:cNvPr>
          <p:cNvSpPr txBox="1">
            <a:spLocks noChangeArrowheads="1"/>
          </p:cNvSpPr>
          <p:nvPr/>
        </p:nvSpPr>
        <p:spPr bwMode="auto">
          <a:xfrm>
            <a:off x="3835534" y="1863907"/>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Service Improvement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Plan</a:t>
            </a:r>
          </a:p>
        </p:txBody>
      </p:sp>
      <p:sp>
        <p:nvSpPr>
          <p:cNvPr id="9" name="Text Box 2">
            <a:extLst>
              <a:ext uri="{FF2B5EF4-FFF2-40B4-BE49-F238E27FC236}">
                <a16:creationId xmlns:a16="http://schemas.microsoft.com/office/drawing/2014/main" id="{1416DBDA-89B0-4EBB-BFDD-790B97BAB317}"/>
              </a:ext>
            </a:extLst>
          </p:cNvPr>
          <p:cNvSpPr txBox="1">
            <a:spLocks noChangeArrowheads="1"/>
          </p:cNvSpPr>
          <p:nvPr/>
        </p:nvSpPr>
        <p:spPr bwMode="auto">
          <a:xfrm>
            <a:off x="6746551" y="1863907"/>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TRICS guidance review</a:t>
            </a:r>
          </a:p>
        </p:txBody>
      </p:sp>
      <p:sp>
        <p:nvSpPr>
          <p:cNvPr id="10" name="Arrow: Right 9">
            <a:extLst>
              <a:ext uri="{FF2B5EF4-FFF2-40B4-BE49-F238E27FC236}">
                <a16:creationId xmlns:a16="http://schemas.microsoft.com/office/drawing/2014/main" id="{1B4CDC7B-0C60-41C9-A9F3-1C7E0C3D1EEA}"/>
              </a:ext>
            </a:extLst>
          </p:cNvPr>
          <p:cNvSpPr/>
          <p:nvPr/>
        </p:nvSpPr>
        <p:spPr>
          <a:xfrm>
            <a:off x="8710091" y="2200884"/>
            <a:ext cx="635000" cy="304800"/>
          </a:xfrm>
          <a:prstGeom prst="rightArrow">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Arrow: Right 10">
            <a:extLst>
              <a:ext uri="{FF2B5EF4-FFF2-40B4-BE49-F238E27FC236}">
                <a16:creationId xmlns:a16="http://schemas.microsoft.com/office/drawing/2014/main" id="{8E9DA616-FD18-45AD-9CD5-D37BD5D234F1}"/>
              </a:ext>
            </a:extLst>
          </p:cNvPr>
          <p:cNvSpPr/>
          <p:nvPr/>
        </p:nvSpPr>
        <p:spPr>
          <a:xfrm>
            <a:off x="5837542" y="2200884"/>
            <a:ext cx="635000" cy="304800"/>
          </a:xfrm>
          <a:prstGeom prst="rightArrow">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 Box 2">
            <a:extLst>
              <a:ext uri="{FF2B5EF4-FFF2-40B4-BE49-F238E27FC236}">
                <a16:creationId xmlns:a16="http://schemas.microsoft.com/office/drawing/2014/main" id="{51C0EADB-36B1-4CBE-85E6-13514232ED54}"/>
              </a:ext>
            </a:extLst>
          </p:cNvPr>
          <p:cNvSpPr txBox="1">
            <a:spLocks noChangeArrowheads="1"/>
          </p:cNvSpPr>
          <p:nvPr/>
        </p:nvSpPr>
        <p:spPr bwMode="auto">
          <a:xfrm>
            <a:off x="9580632" y="1887762"/>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First draft of OCC’s document</a:t>
            </a:r>
          </a:p>
        </p:txBody>
      </p:sp>
      <p:sp>
        <p:nvSpPr>
          <p:cNvPr id="13" name="Arrow: Right 12">
            <a:extLst>
              <a:ext uri="{FF2B5EF4-FFF2-40B4-BE49-F238E27FC236}">
                <a16:creationId xmlns:a16="http://schemas.microsoft.com/office/drawing/2014/main" id="{4898D17E-16C1-4924-8128-0424498072F1}"/>
              </a:ext>
            </a:extLst>
          </p:cNvPr>
          <p:cNvSpPr/>
          <p:nvPr/>
        </p:nvSpPr>
        <p:spPr>
          <a:xfrm rot="5400000">
            <a:off x="10136297" y="3103559"/>
            <a:ext cx="616670" cy="304800"/>
          </a:xfrm>
          <a:prstGeom prst="rightArrow">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Text Box 2">
            <a:extLst>
              <a:ext uri="{FF2B5EF4-FFF2-40B4-BE49-F238E27FC236}">
                <a16:creationId xmlns:a16="http://schemas.microsoft.com/office/drawing/2014/main" id="{5676269D-01AB-4A7B-8629-A058F61806A6}"/>
              </a:ext>
            </a:extLst>
          </p:cNvPr>
          <p:cNvSpPr txBox="1">
            <a:spLocks noChangeArrowheads="1"/>
          </p:cNvSpPr>
          <p:nvPr/>
        </p:nvSpPr>
        <p:spPr bwMode="auto">
          <a:xfrm>
            <a:off x="9580632" y="3713312"/>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Internal stakeholder engagement</a:t>
            </a:r>
          </a:p>
        </p:txBody>
      </p:sp>
      <p:sp>
        <p:nvSpPr>
          <p:cNvPr id="15" name="Text Box 2">
            <a:extLst>
              <a:ext uri="{FF2B5EF4-FFF2-40B4-BE49-F238E27FC236}">
                <a16:creationId xmlns:a16="http://schemas.microsoft.com/office/drawing/2014/main" id="{5634AAD6-C9C9-418F-A62B-3005532C52F6}"/>
              </a:ext>
            </a:extLst>
          </p:cNvPr>
          <p:cNvSpPr txBox="1">
            <a:spLocks noChangeArrowheads="1"/>
          </p:cNvSpPr>
          <p:nvPr/>
        </p:nvSpPr>
        <p:spPr bwMode="auto">
          <a:xfrm>
            <a:off x="6746550" y="3713311"/>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Second draft of OCC’s document</a:t>
            </a:r>
          </a:p>
        </p:txBody>
      </p:sp>
      <p:sp>
        <p:nvSpPr>
          <p:cNvPr id="16" name="Arrow: Right 15">
            <a:extLst>
              <a:ext uri="{FF2B5EF4-FFF2-40B4-BE49-F238E27FC236}">
                <a16:creationId xmlns:a16="http://schemas.microsoft.com/office/drawing/2014/main" id="{5035D006-D1A5-4EFD-89FE-6E2F454EE68C}"/>
              </a:ext>
            </a:extLst>
          </p:cNvPr>
          <p:cNvSpPr/>
          <p:nvPr/>
        </p:nvSpPr>
        <p:spPr>
          <a:xfrm rot="10800000">
            <a:off x="8710091" y="4069724"/>
            <a:ext cx="635000" cy="304800"/>
          </a:xfrm>
          <a:prstGeom prst="rightArrow">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 Box 2">
            <a:extLst>
              <a:ext uri="{FF2B5EF4-FFF2-40B4-BE49-F238E27FC236}">
                <a16:creationId xmlns:a16="http://schemas.microsoft.com/office/drawing/2014/main" id="{0111E7D3-A848-4CC0-B509-732817F018E8}"/>
              </a:ext>
            </a:extLst>
          </p:cNvPr>
          <p:cNvSpPr txBox="1">
            <a:spLocks noChangeArrowheads="1"/>
          </p:cNvSpPr>
          <p:nvPr/>
        </p:nvSpPr>
        <p:spPr bwMode="auto">
          <a:xfrm>
            <a:off x="954354" y="3713311"/>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LTCP adoption July 2022</a:t>
            </a:r>
          </a:p>
        </p:txBody>
      </p:sp>
      <p:sp>
        <p:nvSpPr>
          <p:cNvPr id="18" name="Arrow: Right 17">
            <a:extLst>
              <a:ext uri="{FF2B5EF4-FFF2-40B4-BE49-F238E27FC236}">
                <a16:creationId xmlns:a16="http://schemas.microsoft.com/office/drawing/2014/main" id="{4657EF6B-00E3-46CC-B70F-062E7B0A760F}"/>
              </a:ext>
            </a:extLst>
          </p:cNvPr>
          <p:cNvSpPr/>
          <p:nvPr/>
        </p:nvSpPr>
        <p:spPr>
          <a:xfrm rot="10800000">
            <a:off x="5837538" y="4068776"/>
            <a:ext cx="635000" cy="304800"/>
          </a:xfrm>
          <a:prstGeom prst="rightArrow">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Arrow: Right 18">
            <a:extLst>
              <a:ext uri="{FF2B5EF4-FFF2-40B4-BE49-F238E27FC236}">
                <a16:creationId xmlns:a16="http://schemas.microsoft.com/office/drawing/2014/main" id="{C58D3BB7-27A8-447A-9854-DAAED2A5FF5A}"/>
              </a:ext>
            </a:extLst>
          </p:cNvPr>
          <p:cNvSpPr/>
          <p:nvPr/>
        </p:nvSpPr>
        <p:spPr>
          <a:xfrm rot="10800000">
            <a:off x="2937060" y="4070830"/>
            <a:ext cx="635000" cy="304800"/>
          </a:xfrm>
          <a:prstGeom prst="rightArrow">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Text Box 2">
            <a:extLst>
              <a:ext uri="{FF2B5EF4-FFF2-40B4-BE49-F238E27FC236}">
                <a16:creationId xmlns:a16="http://schemas.microsoft.com/office/drawing/2014/main" id="{05D2AACE-1C39-437F-B230-1EB86853B9AA}"/>
              </a:ext>
            </a:extLst>
          </p:cNvPr>
          <p:cNvSpPr txBox="1">
            <a:spLocks noChangeArrowheads="1"/>
          </p:cNvSpPr>
          <p:nvPr/>
        </p:nvSpPr>
        <p:spPr bwMode="auto">
          <a:xfrm>
            <a:off x="3835527" y="3724156"/>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Engagement with district colleagues and private sector</a:t>
            </a:r>
          </a:p>
        </p:txBody>
      </p:sp>
      <p:sp>
        <p:nvSpPr>
          <p:cNvPr id="21" name="Text Box 2">
            <a:extLst>
              <a:ext uri="{FF2B5EF4-FFF2-40B4-BE49-F238E27FC236}">
                <a16:creationId xmlns:a16="http://schemas.microsoft.com/office/drawing/2014/main" id="{BEA08D05-AB31-4C4C-B9CE-371597471056}"/>
              </a:ext>
            </a:extLst>
          </p:cNvPr>
          <p:cNvSpPr txBox="1">
            <a:spLocks noChangeArrowheads="1"/>
          </p:cNvSpPr>
          <p:nvPr/>
        </p:nvSpPr>
        <p:spPr bwMode="auto">
          <a:xfrm>
            <a:off x="954354" y="5596940"/>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Final draft of OCC’s document</a:t>
            </a:r>
          </a:p>
        </p:txBody>
      </p:sp>
      <p:sp>
        <p:nvSpPr>
          <p:cNvPr id="22" name="Arrow: Right 21">
            <a:extLst>
              <a:ext uri="{FF2B5EF4-FFF2-40B4-BE49-F238E27FC236}">
                <a16:creationId xmlns:a16="http://schemas.microsoft.com/office/drawing/2014/main" id="{758E3EA6-7390-47E8-B6B7-09D96F06FE26}"/>
              </a:ext>
            </a:extLst>
          </p:cNvPr>
          <p:cNvSpPr/>
          <p:nvPr/>
        </p:nvSpPr>
        <p:spPr>
          <a:xfrm rot="5400000">
            <a:off x="1516453" y="4952726"/>
            <a:ext cx="603801" cy="304800"/>
          </a:xfrm>
          <a:prstGeom prst="rightArrow">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Arrow: Right 22">
            <a:extLst>
              <a:ext uri="{FF2B5EF4-FFF2-40B4-BE49-F238E27FC236}">
                <a16:creationId xmlns:a16="http://schemas.microsoft.com/office/drawing/2014/main" id="{4D03A814-973F-459A-915C-26CB5DADF881}"/>
              </a:ext>
            </a:extLst>
          </p:cNvPr>
          <p:cNvSpPr/>
          <p:nvPr/>
        </p:nvSpPr>
        <p:spPr>
          <a:xfrm>
            <a:off x="2964297" y="5894540"/>
            <a:ext cx="635000" cy="304800"/>
          </a:xfrm>
          <a:prstGeom prst="rightArrow">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Text Box 2">
            <a:extLst>
              <a:ext uri="{FF2B5EF4-FFF2-40B4-BE49-F238E27FC236}">
                <a16:creationId xmlns:a16="http://schemas.microsoft.com/office/drawing/2014/main" id="{85802D40-9C63-4C6D-9503-5CE5C73D0389}"/>
              </a:ext>
            </a:extLst>
          </p:cNvPr>
          <p:cNvSpPr txBox="1">
            <a:spLocks noChangeArrowheads="1"/>
          </p:cNvSpPr>
          <p:nvPr/>
        </p:nvSpPr>
        <p:spPr bwMode="auto">
          <a:xfrm>
            <a:off x="3848689" y="5596940"/>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Cabinet adoption September 2022</a:t>
            </a:r>
          </a:p>
        </p:txBody>
      </p:sp>
      <p:sp>
        <p:nvSpPr>
          <p:cNvPr id="25" name="Text Box 2">
            <a:extLst>
              <a:ext uri="{FF2B5EF4-FFF2-40B4-BE49-F238E27FC236}">
                <a16:creationId xmlns:a16="http://schemas.microsoft.com/office/drawing/2014/main" id="{5FCF1320-FE9A-410C-8DBF-7E50C7B50ABC}"/>
              </a:ext>
            </a:extLst>
          </p:cNvPr>
          <p:cNvSpPr txBox="1">
            <a:spLocks noChangeArrowheads="1"/>
          </p:cNvSpPr>
          <p:nvPr/>
        </p:nvSpPr>
        <p:spPr bwMode="auto">
          <a:xfrm>
            <a:off x="6746548" y="5596940"/>
            <a:ext cx="1728000" cy="900000"/>
          </a:xfrm>
          <a:prstGeom prst="rect">
            <a:avLst/>
          </a:prstGeom>
          <a:ln w="12700">
            <a:solidFill>
              <a:schemeClr val="bg1"/>
            </a:solidFill>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Briefing sessions,  implementation in practice</a:t>
            </a:r>
          </a:p>
        </p:txBody>
      </p:sp>
      <p:sp>
        <p:nvSpPr>
          <p:cNvPr id="26" name="Arrow: Right 25">
            <a:extLst>
              <a:ext uri="{FF2B5EF4-FFF2-40B4-BE49-F238E27FC236}">
                <a16:creationId xmlns:a16="http://schemas.microsoft.com/office/drawing/2014/main" id="{6C23A8E2-8A6C-4658-85C0-5B48D3CC16F6}"/>
              </a:ext>
            </a:extLst>
          </p:cNvPr>
          <p:cNvSpPr/>
          <p:nvPr/>
        </p:nvSpPr>
        <p:spPr>
          <a:xfrm>
            <a:off x="5859872" y="5908657"/>
            <a:ext cx="635000" cy="304800"/>
          </a:xfrm>
          <a:prstGeom prst="rightArrow">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Arrow: Right 27">
            <a:extLst>
              <a:ext uri="{FF2B5EF4-FFF2-40B4-BE49-F238E27FC236}">
                <a16:creationId xmlns:a16="http://schemas.microsoft.com/office/drawing/2014/main" id="{CEDE0EDA-D90C-4604-A8CB-E282654E8F57}"/>
              </a:ext>
            </a:extLst>
          </p:cNvPr>
          <p:cNvSpPr/>
          <p:nvPr/>
        </p:nvSpPr>
        <p:spPr>
          <a:xfrm>
            <a:off x="3705450" y="2982944"/>
            <a:ext cx="4899174" cy="505892"/>
          </a:xfrm>
          <a:prstGeom prst="rightArrow">
            <a:avLst/>
          </a:prstGeom>
          <a:solidFill>
            <a:schemeClr val="accent6">
              <a:lumMod val="60000"/>
              <a:lumOff val="40000"/>
            </a:schemeClr>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Regular meetings with portfolio holders</a:t>
            </a:r>
          </a:p>
        </p:txBody>
      </p:sp>
      <p:sp>
        <p:nvSpPr>
          <p:cNvPr id="29" name="Arrow: Right 28">
            <a:extLst>
              <a:ext uri="{FF2B5EF4-FFF2-40B4-BE49-F238E27FC236}">
                <a16:creationId xmlns:a16="http://schemas.microsoft.com/office/drawing/2014/main" id="{F29B71E8-8980-490C-9D45-3BC906AD20D6}"/>
              </a:ext>
            </a:extLst>
          </p:cNvPr>
          <p:cNvSpPr/>
          <p:nvPr/>
        </p:nvSpPr>
        <p:spPr>
          <a:xfrm rot="10800000" flipV="1">
            <a:off x="3705450" y="4888170"/>
            <a:ext cx="4899174" cy="505893"/>
          </a:xfrm>
          <a:prstGeom prst="rightArrow">
            <a:avLst/>
          </a:prstGeom>
          <a:solidFill>
            <a:schemeClr val="accent6">
              <a:lumMod val="60000"/>
              <a:lumOff val="40000"/>
            </a:schemeClr>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Regular meetings with portfolio holders</a:t>
            </a:r>
          </a:p>
        </p:txBody>
      </p:sp>
      <p:sp>
        <p:nvSpPr>
          <p:cNvPr id="31" name="Arrow: Right 30">
            <a:extLst>
              <a:ext uri="{FF2B5EF4-FFF2-40B4-BE49-F238E27FC236}">
                <a16:creationId xmlns:a16="http://schemas.microsoft.com/office/drawing/2014/main" id="{B0950868-0314-498B-915E-98E14E3FAF8F}"/>
              </a:ext>
            </a:extLst>
          </p:cNvPr>
          <p:cNvSpPr/>
          <p:nvPr/>
        </p:nvSpPr>
        <p:spPr>
          <a:xfrm>
            <a:off x="259620" y="1236996"/>
            <a:ext cx="2961314" cy="505892"/>
          </a:xfrm>
          <a:prstGeom prst="rightArrow">
            <a:avLst/>
          </a:prstGeom>
          <a:solidFill>
            <a:schemeClr val="accent6">
              <a:lumMod val="60000"/>
              <a:lumOff val="40000"/>
            </a:schemeClr>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Project start: December 2021</a:t>
            </a:r>
          </a:p>
        </p:txBody>
      </p:sp>
      <p:sp>
        <p:nvSpPr>
          <p:cNvPr id="2" name="TextBox 1">
            <a:extLst>
              <a:ext uri="{FF2B5EF4-FFF2-40B4-BE49-F238E27FC236}">
                <a16:creationId xmlns:a16="http://schemas.microsoft.com/office/drawing/2014/main" id="{1D33105D-B163-29BD-3DB7-CADE38F31957}"/>
              </a:ext>
            </a:extLst>
          </p:cNvPr>
          <p:cNvSpPr txBox="1"/>
          <p:nvPr/>
        </p:nvSpPr>
        <p:spPr>
          <a:xfrm>
            <a:off x="76504" y="98050"/>
            <a:ext cx="12115496" cy="492443"/>
          </a:xfrm>
          <a:prstGeom prst="rect">
            <a:avLst/>
          </a:prstGeom>
          <a:noFill/>
        </p:spPr>
        <p:txBody>
          <a:bodyPr wrap="none" rtlCol="0">
            <a:spAutoFit/>
          </a:bodyPr>
          <a:lstStyle/>
          <a:p>
            <a:r>
              <a:rPr lang="en-GB" sz="2600" b="1" dirty="0"/>
              <a:t>Implementing Decide &amp; Provide: Requirements for Transport Assessments</a:t>
            </a:r>
          </a:p>
        </p:txBody>
      </p:sp>
      <p:sp>
        <p:nvSpPr>
          <p:cNvPr id="3" name="Rectangle: Rounded Corners 2">
            <a:extLst>
              <a:ext uri="{FF2B5EF4-FFF2-40B4-BE49-F238E27FC236}">
                <a16:creationId xmlns:a16="http://schemas.microsoft.com/office/drawing/2014/main" id="{6719406A-44B1-94E6-7CC5-BDED45BB050E}"/>
              </a:ext>
            </a:extLst>
          </p:cNvPr>
          <p:cNvSpPr/>
          <p:nvPr/>
        </p:nvSpPr>
        <p:spPr>
          <a:xfrm>
            <a:off x="175645" y="711438"/>
            <a:ext cx="5186929" cy="385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7" name="TextBox 26">
            <a:extLst>
              <a:ext uri="{FF2B5EF4-FFF2-40B4-BE49-F238E27FC236}">
                <a16:creationId xmlns:a16="http://schemas.microsoft.com/office/drawing/2014/main" id="{A297534B-B223-0654-4590-2A74ADF0906B}"/>
              </a:ext>
            </a:extLst>
          </p:cNvPr>
          <p:cNvSpPr txBox="1"/>
          <p:nvPr/>
        </p:nvSpPr>
        <p:spPr>
          <a:xfrm>
            <a:off x="149908" y="730970"/>
            <a:ext cx="5212667" cy="338554"/>
          </a:xfrm>
          <a:prstGeom prst="rect">
            <a:avLst/>
          </a:prstGeom>
          <a:noFill/>
        </p:spPr>
        <p:txBody>
          <a:bodyPr wrap="square">
            <a:spAutoFit/>
          </a:bodyPr>
          <a:lstStyle/>
          <a:p>
            <a:pPr algn="just"/>
            <a:r>
              <a:rPr lang="en-GB" sz="1600" b="1" dirty="0">
                <a:effectLst/>
                <a:latin typeface="Arial" panose="020B0604020202020204" pitchFamily="34" charset="0"/>
                <a:ea typeface="Calibri" panose="020F0502020204030204" pitchFamily="34" charset="0"/>
              </a:rPr>
              <a:t>Pathway towards the development of the document</a:t>
            </a:r>
          </a:p>
        </p:txBody>
      </p:sp>
    </p:spTree>
    <p:extLst>
      <p:ext uri="{BB962C8B-B14F-4D97-AF65-F5344CB8AC3E}">
        <p14:creationId xmlns:p14="http://schemas.microsoft.com/office/powerpoint/2010/main" val="162025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DC8015A-B7F4-48FC-B40D-BFE6BE382CEE}"/>
              </a:ext>
            </a:extLst>
          </p:cNvPr>
          <p:cNvSpPr txBox="1"/>
          <p:nvPr/>
        </p:nvSpPr>
        <p:spPr>
          <a:xfrm>
            <a:off x="76504" y="98050"/>
            <a:ext cx="12115496"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Arial" panose="020B0604020202020204"/>
                <a:ea typeface="+mn-ea"/>
                <a:cs typeface="+mn-cs"/>
              </a:rPr>
              <a:t>Implementing Decide &amp; Provide: Requirements for Transport Assessments</a:t>
            </a:r>
          </a:p>
        </p:txBody>
      </p:sp>
      <p:sp>
        <p:nvSpPr>
          <p:cNvPr id="7" name="TextBox 6">
            <a:extLst>
              <a:ext uri="{FF2B5EF4-FFF2-40B4-BE49-F238E27FC236}">
                <a16:creationId xmlns:a16="http://schemas.microsoft.com/office/drawing/2014/main" id="{4A0C2FB8-CD82-4CB0-BE04-EDE8D2B1DC95}"/>
              </a:ext>
            </a:extLst>
          </p:cNvPr>
          <p:cNvSpPr txBox="1"/>
          <p:nvPr/>
        </p:nvSpPr>
        <p:spPr>
          <a:xfrm>
            <a:off x="2041014" y="3324808"/>
            <a:ext cx="1749097"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Towards a net-zero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transport system</a:t>
            </a:r>
          </a:p>
        </p:txBody>
      </p:sp>
      <p:cxnSp>
        <p:nvCxnSpPr>
          <p:cNvPr id="9" name="Straight Arrow Connector 8">
            <a:extLst>
              <a:ext uri="{FF2B5EF4-FFF2-40B4-BE49-F238E27FC236}">
                <a16:creationId xmlns:a16="http://schemas.microsoft.com/office/drawing/2014/main" id="{B64C5337-8B8C-40DC-A6C5-1006767B20A2}"/>
              </a:ext>
            </a:extLst>
          </p:cNvPr>
          <p:cNvCxnSpPr>
            <a:cxnSpLocks/>
            <a:stCxn id="12" idx="2"/>
          </p:cNvCxnSpPr>
          <p:nvPr/>
        </p:nvCxnSpPr>
        <p:spPr>
          <a:xfrm>
            <a:off x="1592549" y="2925641"/>
            <a:ext cx="439190" cy="399167"/>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BD6C91FD-1688-4B38-B3BA-97084E895E40}"/>
              </a:ext>
            </a:extLst>
          </p:cNvPr>
          <p:cNvCxnSpPr>
            <a:cxnSpLocks/>
            <a:stCxn id="23" idx="2"/>
          </p:cNvCxnSpPr>
          <p:nvPr/>
        </p:nvCxnSpPr>
        <p:spPr>
          <a:xfrm flipH="1">
            <a:off x="3795193" y="2925641"/>
            <a:ext cx="446230" cy="399167"/>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8ADCF041-31C0-4FDA-B114-9A568D3D165B}"/>
              </a:ext>
            </a:extLst>
          </p:cNvPr>
          <p:cNvSpPr txBox="1"/>
          <p:nvPr/>
        </p:nvSpPr>
        <p:spPr>
          <a:xfrm>
            <a:off x="977737" y="2325477"/>
            <a:ext cx="1229624" cy="6001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Local Transport and Connectivity Plan: Part One</a:t>
            </a:r>
          </a:p>
        </p:txBody>
      </p:sp>
      <p:cxnSp>
        <p:nvCxnSpPr>
          <p:cNvPr id="13" name="Straight Arrow Connector 12">
            <a:extLst>
              <a:ext uri="{FF2B5EF4-FFF2-40B4-BE49-F238E27FC236}">
                <a16:creationId xmlns:a16="http://schemas.microsoft.com/office/drawing/2014/main" id="{363A4F96-6D86-424F-9F4F-DD2E36777F25}"/>
              </a:ext>
            </a:extLst>
          </p:cNvPr>
          <p:cNvCxnSpPr>
            <a:cxnSpLocks/>
            <a:stCxn id="16" idx="0"/>
          </p:cNvCxnSpPr>
          <p:nvPr/>
        </p:nvCxnSpPr>
        <p:spPr>
          <a:xfrm flipV="1">
            <a:off x="1636632" y="3764687"/>
            <a:ext cx="404382" cy="412482"/>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350EB19F-0CCC-4ACD-99BD-BE1DE7AC539B}"/>
              </a:ext>
            </a:extLst>
          </p:cNvPr>
          <p:cNvCxnSpPr>
            <a:cxnSpLocks/>
            <a:stCxn id="18" idx="0"/>
          </p:cNvCxnSpPr>
          <p:nvPr/>
        </p:nvCxnSpPr>
        <p:spPr>
          <a:xfrm flipH="1" flipV="1">
            <a:off x="3790114" y="3764687"/>
            <a:ext cx="406712" cy="412482"/>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7558E604-CC02-41C2-A3B4-0969FE9B0E84}"/>
              </a:ext>
            </a:extLst>
          </p:cNvPr>
          <p:cNvSpPr txBox="1"/>
          <p:nvPr/>
        </p:nvSpPr>
        <p:spPr>
          <a:xfrm>
            <a:off x="977738" y="4177169"/>
            <a:ext cx="1317787" cy="6001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Implementing ‘Decide &amp; Provide’</a:t>
            </a:r>
          </a:p>
        </p:txBody>
      </p:sp>
      <p:cxnSp>
        <p:nvCxnSpPr>
          <p:cNvPr id="17" name="Straight Arrow Connector 16">
            <a:extLst>
              <a:ext uri="{FF2B5EF4-FFF2-40B4-BE49-F238E27FC236}">
                <a16:creationId xmlns:a16="http://schemas.microsoft.com/office/drawing/2014/main" id="{C04A5795-F817-4B29-9A3B-9B797AEBF209}"/>
              </a:ext>
            </a:extLst>
          </p:cNvPr>
          <p:cNvCxnSpPr>
            <a:cxnSpLocks/>
            <a:stCxn id="19" idx="2"/>
            <a:endCxn id="7" idx="0"/>
          </p:cNvCxnSpPr>
          <p:nvPr/>
        </p:nvCxnSpPr>
        <p:spPr>
          <a:xfrm>
            <a:off x="2911368" y="2804401"/>
            <a:ext cx="4195" cy="520407"/>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22" name="Rectangle: Rounded Corners 21">
            <a:extLst>
              <a:ext uri="{FF2B5EF4-FFF2-40B4-BE49-F238E27FC236}">
                <a16:creationId xmlns:a16="http://schemas.microsoft.com/office/drawing/2014/main" id="{2D705689-1F04-4DF5-8D73-ABDE7A16177B}"/>
              </a:ext>
            </a:extLst>
          </p:cNvPr>
          <p:cNvSpPr/>
          <p:nvPr/>
        </p:nvSpPr>
        <p:spPr>
          <a:xfrm>
            <a:off x="5465698" y="1883203"/>
            <a:ext cx="6184478" cy="3527699"/>
          </a:xfrm>
          <a:prstGeom prst="roundRect">
            <a:avLst>
              <a:gd name="adj" fmla="val 416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8" name="TextBox 17">
            <a:extLst>
              <a:ext uri="{FF2B5EF4-FFF2-40B4-BE49-F238E27FC236}">
                <a16:creationId xmlns:a16="http://schemas.microsoft.com/office/drawing/2014/main" id="{4C25CAFB-90D0-4020-8575-5EEA5AED72EC}"/>
              </a:ext>
            </a:extLst>
          </p:cNvPr>
          <p:cNvSpPr txBox="1"/>
          <p:nvPr/>
        </p:nvSpPr>
        <p:spPr>
          <a:xfrm>
            <a:off x="3526180" y="4177169"/>
            <a:ext cx="1341291" cy="6001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Parking Standards for New Developments </a:t>
            </a:r>
          </a:p>
        </p:txBody>
      </p:sp>
      <p:sp>
        <p:nvSpPr>
          <p:cNvPr id="19" name="TextBox 18">
            <a:extLst>
              <a:ext uri="{FF2B5EF4-FFF2-40B4-BE49-F238E27FC236}">
                <a16:creationId xmlns:a16="http://schemas.microsoft.com/office/drawing/2014/main" id="{18FDF0A5-6050-4B3B-85EE-456DC622169F}"/>
              </a:ext>
            </a:extLst>
          </p:cNvPr>
          <p:cNvSpPr txBox="1"/>
          <p:nvPr/>
        </p:nvSpPr>
        <p:spPr>
          <a:xfrm>
            <a:off x="2296556" y="2373514"/>
            <a:ext cx="1229624"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District and City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Local Plans</a:t>
            </a:r>
          </a:p>
        </p:txBody>
      </p:sp>
      <p:sp>
        <p:nvSpPr>
          <p:cNvPr id="20" name="TextBox 19">
            <a:extLst>
              <a:ext uri="{FF2B5EF4-FFF2-40B4-BE49-F238E27FC236}">
                <a16:creationId xmlns:a16="http://schemas.microsoft.com/office/drawing/2014/main" id="{536C2212-D833-4EE3-A181-FE9847497DFC}"/>
              </a:ext>
            </a:extLst>
          </p:cNvPr>
          <p:cNvSpPr txBox="1"/>
          <p:nvPr/>
        </p:nvSpPr>
        <p:spPr>
          <a:xfrm>
            <a:off x="5529182" y="1937432"/>
            <a:ext cx="6057511" cy="3416320"/>
          </a:xfrm>
          <a:prstGeom prst="rect">
            <a:avLst/>
          </a:prstGeom>
          <a:noFill/>
        </p:spPr>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This document forms only one part of the means necessary to achieving the aims of the LTCP. The Parking Standards for New Developments, the forthcoming LTCP corridor and area strategies, and the Street Design Guide will all help to implement the strategic approach set out in the LTCP.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Although individual sites have an important role to play in decarbonising the transport network, this aim will not be most effectively achieved by only addressing transport needs on a site-by-site basis, rather a comprehensive and wide-ranging approach is necessary.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The forthcoming local plans will need to allocate development where there are the best opportunities for reducing the need to travel by co-locating residential and employment uses, or where exists the best opportunities for providing high-quality active and sustainable transport connectivity.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It is critical to ensure that these principles promoted by OCC in the LTCP are appropriately referenced within the core policies of the forthcoming local plans, as these carry greater weight in planning decisions than the LTCP does by itself.</a:t>
            </a:r>
          </a:p>
        </p:txBody>
      </p:sp>
      <p:sp>
        <p:nvSpPr>
          <p:cNvPr id="23" name="TextBox 22">
            <a:extLst>
              <a:ext uri="{FF2B5EF4-FFF2-40B4-BE49-F238E27FC236}">
                <a16:creationId xmlns:a16="http://schemas.microsoft.com/office/drawing/2014/main" id="{5EE22843-408D-4A73-9C45-936EF93A9692}"/>
              </a:ext>
            </a:extLst>
          </p:cNvPr>
          <p:cNvSpPr txBox="1"/>
          <p:nvPr/>
        </p:nvSpPr>
        <p:spPr>
          <a:xfrm>
            <a:off x="3615375" y="2325477"/>
            <a:ext cx="1252095" cy="6001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LTCP Part Two: corridor and area strategies </a:t>
            </a:r>
            <a:endPar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34" name="Straight Arrow Connector 33">
            <a:extLst>
              <a:ext uri="{FF2B5EF4-FFF2-40B4-BE49-F238E27FC236}">
                <a16:creationId xmlns:a16="http://schemas.microsoft.com/office/drawing/2014/main" id="{0665B5B0-58DA-41EB-BC05-E07E34429273}"/>
              </a:ext>
            </a:extLst>
          </p:cNvPr>
          <p:cNvCxnSpPr>
            <a:cxnSpLocks/>
            <a:stCxn id="35" idx="0"/>
            <a:endCxn id="7" idx="2"/>
          </p:cNvCxnSpPr>
          <p:nvPr/>
        </p:nvCxnSpPr>
        <p:spPr>
          <a:xfrm flipV="1">
            <a:off x="2915563" y="3755695"/>
            <a:ext cx="0" cy="421474"/>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35" name="TextBox 34">
            <a:extLst>
              <a:ext uri="{FF2B5EF4-FFF2-40B4-BE49-F238E27FC236}">
                <a16:creationId xmlns:a16="http://schemas.microsoft.com/office/drawing/2014/main" id="{828D1B6E-8F04-4335-AF57-7410753E4468}"/>
              </a:ext>
            </a:extLst>
          </p:cNvPr>
          <p:cNvSpPr txBox="1"/>
          <p:nvPr/>
        </p:nvSpPr>
        <p:spPr>
          <a:xfrm>
            <a:off x="2560673" y="4177169"/>
            <a:ext cx="709780" cy="6001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Street Design Guide</a:t>
            </a:r>
          </a:p>
        </p:txBody>
      </p:sp>
      <p:sp>
        <p:nvSpPr>
          <p:cNvPr id="52" name="Rectangle: Rounded Corners 51">
            <a:extLst>
              <a:ext uri="{FF2B5EF4-FFF2-40B4-BE49-F238E27FC236}">
                <a16:creationId xmlns:a16="http://schemas.microsoft.com/office/drawing/2014/main" id="{89F8F47A-9255-4146-BE9A-34EA973A24B9}"/>
              </a:ext>
            </a:extLst>
          </p:cNvPr>
          <p:cNvSpPr/>
          <p:nvPr/>
        </p:nvSpPr>
        <p:spPr>
          <a:xfrm>
            <a:off x="178214" y="725819"/>
            <a:ext cx="6184478" cy="385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4317BBFF-8AA4-46FD-9345-2A9F7FE7960A}"/>
              </a:ext>
            </a:extLst>
          </p:cNvPr>
          <p:cNvSpPr txBox="1"/>
          <p:nvPr/>
        </p:nvSpPr>
        <p:spPr>
          <a:xfrm>
            <a:off x="152476" y="745351"/>
            <a:ext cx="6184479"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The role of this document as part of other planning processes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5837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0AE3512-D07C-4FAE-A05E-66B3BB019048}"/>
              </a:ext>
            </a:extLst>
          </p:cNvPr>
          <p:cNvSpPr/>
          <p:nvPr/>
        </p:nvSpPr>
        <p:spPr>
          <a:xfrm>
            <a:off x="571501" y="1609725"/>
            <a:ext cx="8443544" cy="4676775"/>
          </a:xfrm>
          <a:prstGeom prst="roundRect">
            <a:avLst>
              <a:gd name="adj" fmla="val 416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8CF2FADA-8037-4E15-A7D3-4D98274B7585}"/>
              </a:ext>
            </a:extLst>
          </p:cNvPr>
          <p:cNvSpPr>
            <a:spLocks noGrp="1"/>
          </p:cNvSpPr>
          <p:nvPr>
            <p:ph idx="1"/>
          </p:nvPr>
        </p:nvSpPr>
        <p:spPr>
          <a:xfrm>
            <a:off x="571500" y="1670382"/>
            <a:ext cx="8443545" cy="4117309"/>
          </a:xfrm>
        </p:spPr>
        <p:txBody>
          <a:bodyPr>
            <a:noAutofit/>
          </a:bodyPr>
          <a:lstStyle/>
          <a:p>
            <a:pPr marL="0" indent="0">
              <a:spcBef>
                <a:spcPts val="0"/>
              </a:spcBef>
              <a:buNone/>
            </a:pPr>
            <a:r>
              <a:rPr lang="en-GB" sz="1200" b="1" dirty="0"/>
              <a:t>The NPPF: Some of the helpful bits…</a:t>
            </a:r>
          </a:p>
          <a:p>
            <a:pPr>
              <a:spcBef>
                <a:spcPts val="0"/>
              </a:spcBef>
            </a:pPr>
            <a:endParaRPr kumimoji="0" lang="en-GB" sz="1200" i="0" u="none" strike="noStrike" kern="1200" cap="none" spc="0" normalizeH="0" baseline="0" noProof="0" dirty="0">
              <a:ln>
                <a:noFill/>
              </a:ln>
              <a:effectLst/>
              <a:uLnTx/>
              <a:uFillTx/>
            </a:endParaRPr>
          </a:p>
          <a:p>
            <a:pPr>
              <a:spcBef>
                <a:spcPts val="0"/>
              </a:spcBef>
            </a:pPr>
            <a:r>
              <a:rPr kumimoji="0" lang="en-GB" sz="1200" i="0" u="none" strike="noStrike" kern="1200" cap="none" spc="0" normalizeH="0" baseline="0" noProof="0" dirty="0">
                <a:ln>
                  <a:noFill/>
                </a:ln>
                <a:effectLst/>
                <a:uLnTx/>
                <a:uFillTx/>
              </a:rPr>
              <a:t>“opportunities to promote walking, cycling and public transport use are identified and pursued” (paragraph 104)</a:t>
            </a:r>
          </a:p>
          <a:p>
            <a:pPr>
              <a:spcBef>
                <a:spcPts val="0"/>
              </a:spcBef>
            </a:pPr>
            <a:endParaRPr lang="en-GB" sz="1200" dirty="0"/>
          </a:p>
          <a:p>
            <a:pPr>
              <a:spcBef>
                <a:spcPts val="0"/>
              </a:spcBef>
            </a:pPr>
            <a:r>
              <a:rPr kumimoji="0" lang="en-GB" sz="1200" i="0" u="none" strike="noStrike" kern="1200" cap="none" spc="0" normalizeH="0" baseline="0" noProof="0" dirty="0">
                <a:ln>
                  <a:noFill/>
                </a:ln>
                <a:effectLst/>
                <a:uLnTx/>
                <a:uFillTx/>
              </a:rPr>
              <a:t>“Significant development should be focused on locations which are or can be made sustainable, through limiting the need to travel and offering a genuine choice of transport modes.” (paragraph 105)</a:t>
            </a:r>
          </a:p>
          <a:p>
            <a:pPr>
              <a:spcBef>
                <a:spcPts val="0"/>
              </a:spcBef>
            </a:pPr>
            <a:endParaRPr lang="en-GB" sz="1200" dirty="0">
              <a:effectLst/>
              <a:ea typeface="Times New Roman" panose="02020603050405020304" pitchFamily="18" charset="0"/>
            </a:endParaRPr>
          </a:p>
          <a:p>
            <a:pPr>
              <a:spcBef>
                <a:spcPts val="0"/>
              </a:spcBef>
            </a:pPr>
            <a:r>
              <a:rPr lang="en-GB" sz="1200" dirty="0">
                <a:ea typeface="Times New Roman" panose="02020603050405020304" pitchFamily="18" charset="0"/>
              </a:rPr>
              <a:t>“</a:t>
            </a:r>
            <a:r>
              <a:rPr lang="en-GB" sz="1200" dirty="0"/>
              <a:t>safe and suitable access to the site can be achieved for all users” (paragraph 110) </a:t>
            </a:r>
          </a:p>
          <a:p>
            <a:pPr>
              <a:spcBef>
                <a:spcPts val="0"/>
              </a:spcBef>
            </a:pPr>
            <a:endParaRPr lang="en-GB" sz="1200" dirty="0">
              <a:ea typeface="Times New Roman" panose="02020603050405020304" pitchFamily="18" charset="0"/>
            </a:endParaRPr>
          </a:p>
          <a:p>
            <a:pPr marL="0" indent="0">
              <a:spcBef>
                <a:spcPts val="0"/>
              </a:spcBef>
              <a:buNone/>
            </a:pPr>
            <a:r>
              <a:rPr lang="en-GB" sz="1200" b="1" dirty="0">
                <a:effectLst/>
                <a:ea typeface="Times New Roman" panose="02020603050405020304" pitchFamily="18" charset="0"/>
              </a:rPr>
              <a:t>The NPPF: Some of the not so helpful bits…</a:t>
            </a:r>
          </a:p>
          <a:p>
            <a:pPr>
              <a:spcBef>
                <a:spcPts val="0"/>
              </a:spcBef>
            </a:pPr>
            <a:endParaRPr lang="en-GB" sz="1200" dirty="0">
              <a:solidFill>
                <a:srgbClr val="212121"/>
              </a:solidFill>
              <a:ea typeface="Times New Roman" panose="02020603050405020304" pitchFamily="18" charset="0"/>
            </a:endParaRPr>
          </a:p>
          <a:p>
            <a:pPr>
              <a:spcBef>
                <a:spcPts val="0"/>
              </a:spcBef>
            </a:pPr>
            <a:r>
              <a:rPr lang="en-GB" sz="1200" dirty="0"/>
              <a:t>“Development should </a:t>
            </a:r>
            <a:r>
              <a:rPr lang="en-GB" sz="1200" b="1" dirty="0"/>
              <a:t>only be prevented or refused on highways grounds </a:t>
            </a:r>
            <a:r>
              <a:rPr lang="en-GB" sz="1200" dirty="0"/>
              <a:t>if there would be an unacceptable impact on </a:t>
            </a:r>
            <a:r>
              <a:rPr lang="en-GB" sz="1200" b="1" dirty="0"/>
              <a:t>highway safety</a:t>
            </a:r>
            <a:r>
              <a:rPr lang="en-GB" sz="1200" dirty="0"/>
              <a:t>, or the residual cumulative impacts on the road network would be </a:t>
            </a:r>
            <a:r>
              <a:rPr lang="en-GB" sz="1200" b="1" dirty="0"/>
              <a:t>severe</a:t>
            </a:r>
            <a:r>
              <a:rPr lang="en-GB" sz="1200" dirty="0"/>
              <a:t>.” (paragraph 111)</a:t>
            </a:r>
            <a:endParaRPr lang="en-GB" sz="1200" dirty="0">
              <a:latin typeface="Calibri" panose="020F0502020204030204"/>
            </a:endParaRPr>
          </a:p>
          <a:p>
            <a:pPr marL="0" indent="0">
              <a:spcBef>
                <a:spcPts val="0"/>
              </a:spcBef>
              <a:buNone/>
            </a:pPr>
            <a:endParaRPr lang="en-GB" sz="1200" dirty="0">
              <a:solidFill>
                <a:srgbClr val="212121"/>
              </a:solidFill>
              <a:ea typeface="Calibri" panose="020F0502020204030204" pitchFamily="34" charset="0"/>
            </a:endParaRPr>
          </a:p>
          <a:p>
            <a:pPr>
              <a:spcBef>
                <a:spcPts val="0"/>
              </a:spcBef>
            </a:pPr>
            <a:r>
              <a:rPr lang="en-GB" sz="1200" dirty="0">
                <a:solidFill>
                  <a:srgbClr val="212121"/>
                </a:solidFill>
                <a:ea typeface="Calibri" panose="020F0502020204030204" pitchFamily="34" charset="0"/>
              </a:rPr>
              <a:t>“Planning obligations must only be sought where they meet all of the following tests:</a:t>
            </a:r>
          </a:p>
          <a:p>
            <a:pPr lvl="1">
              <a:spcBef>
                <a:spcPts val="0"/>
              </a:spcBef>
              <a:buAutoNum type="alphaLcParenR"/>
            </a:pPr>
            <a:r>
              <a:rPr lang="en-GB" sz="1200" dirty="0">
                <a:solidFill>
                  <a:srgbClr val="212121"/>
                </a:solidFill>
                <a:ea typeface="Calibri" panose="020F0502020204030204" pitchFamily="34" charset="0"/>
              </a:rPr>
              <a:t>necessary to make the development acceptable in planning terms;</a:t>
            </a:r>
          </a:p>
          <a:p>
            <a:pPr lvl="1">
              <a:spcBef>
                <a:spcPts val="0"/>
              </a:spcBef>
              <a:buAutoNum type="alphaLcParenR"/>
            </a:pPr>
            <a:r>
              <a:rPr lang="en-GB" sz="1200" dirty="0">
                <a:solidFill>
                  <a:srgbClr val="212121"/>
                </a:solidFill>
                <a:ea typeface="Calibri" panose="020F0502020204030204" pitchFamily="34" charset="0"/>
              </a:rPr>
              <a:t>directly related to the development; and</a:t>
            </a:r>
          </a:p>
          <a:p>
            <a:pPr lvl="1">
              <a:spcBef>
                <a:spcPts val="0"/>
              </a:spcBef>
              <a:buAutoNum type="alphaLcParenR"/>
            </a:pPr>
            <a:r>
              <a:rPr lang="en-GB" sz="1200" dirty="0">
                <a:solidFill>
                  <a:srgbClr val="212121"/>
                </a:solidFill>
                <a:ea typeface="Calibri" panose="020F0502020204030204" pitchFamily="34" charset="0"/>
              </a:rPr>
              <a:t>fairly and reasonably related in scale and kind to the development” (paragraph 57)</a:t>
            </a:r>
          </a:p>
          <a:p>
            <a:pPr>
              <a:spcBef>
                <a:spcPts val="0"/>
              </a:spcBef>
            </a:pPr>
            <a:endParaRPr lang="en-GB" sz="1200" dirty="0">
              <a:solidFill>
                <a:srgbClr val="212121"/>
              </a:solidFill>
              <a:ea typeface="Calibri" panose="020F0502020204030204" pitchFamily="34" charset="0"/>
            </a:endParaRPr>
          </a:p>
          <a:p>
            <a:pPr marL="0" indent="0">
              <a:spcBef>
                <a:spcPts val="0"/>
              </a:spcBef>
              <a:buNone/>
            </a:pPr>
            <a:r>
              <a:rPr lang="en-GB" sz="1200" b="1" dirty="0">
                <a:solidFill>
                  <a:srgbClr val="212121"/>
                </a:solidFill>
                <a:ea typeface="Calibri" panose="020F0502020204030204" pitchFamily="34" charset="0"/>
              </a:rPr>
              <a:t>Decide &amp; Provide process for Transport Assessments</a:t>
            </a:r>
          </a:p>
          <a:p>
            <a:pPr marL="0" indent="0">
              <a:spcBef>
                <a:spcPts val="0"/>
              </a:spcBef>
              <a:buNone/>
            </a:pPr>
            <a:endParaRPr lang="en-GB" sz="700" b="1" dirty="0">
              <a:solidFill>
                <a:srgbClr val="212121"/>
              </a:solidFill>
              <a:ea typeface="Calibri" panose="020F0502020204030204" pitchFamily="34" charset="0"/>
            </a:endParaRPr>
          </a:p>
          <a:p>
            <a:pPr>
              <a:lnSpc>
                <a:spcPct val="150000"/>
              </a:lnSpc>
              <a:spcBef>
                <a:spcPts val="0"/>
              </a:spcBef>
            </a:pPr>
            <a:r>
              <a:rPr lang="en-GB" sz="1200" dirty="0">
                <a:solidFill>
                  <a:srgbClr val="212121"/>
                </a:solidFill>
                <a:ea typeface="Calibri" panose="020F0502020204030204" pitchFamily="34" charset="0"/>
              </a:rPr>
              <a:t>Translates connectivity improvements into anticipated modal shift to address identified transport issues </a:t>
            </a:r>
          </a:p>
          <a:p>
            <a:pPr>
              <a:lnSpc>
                <a:spcPct val="150000"/>
              </a:lnSpc>
              <a:spcBef>
                <a:spcPts val="0"/>
              </a:spcBef>
            </a:pPr>
            <a:r>
              <a:rPr lang="en-GB" sz="1200" dirty="0">
                <a:solidFill>
                  <a:srgbClr val="212121"/>
                </a:solidFill>
                <a:ea typeface="Calibri" panose="020F0502020204030204" pitchFamily="34" charset="0"/>
              </a:rPr>
              <a:t>In turn, this articulates their efficacy in the context of how decisions are made under the NPPF</a:t>
            </a:r>
          </a:p>
          <a:p>
            <a:pPr>
              <a:lnSpc>
                <a:spcPct val="150000"/>
              </a:lnSpc>
              <a:spcBef>
                <a:spcPts val="0"/>
              </a:spcBef>
            </a:pPr>
            <a:r>
              <a:rPr lang="en-GB" sz="1200" dirty="0">
                <a:solidFill>
                  <a:srgbClr val="212121"/>
                </a:solidFill>
                <a:ea typeface="Calibri" panose="020F0502020204030204" pitchFamily="34" charset="0"/>
              </a:rPr>
              <a:t>Predict and Provide enabled more simplified means of identifying issues and highway capacity ‘solutions’</a:t>
            </a:r>
          </a:p>
          <a:p>
            <a:pPr>
              <a:lnSpc>
                <a:spcPct val="150000"/>
              </a:lnSpc>
              <a:spcBef>
                <a:spcPts val="0"/>
              </a:spcBef>
            </a:pPr>
            <a:r>
              <a:rPr lang="en-GB" sz="1200" dirty="0">
                <a:solidFill>
                  <a:srgbClr val="212121"/>
                </a:solidFill>
                <a:ea typeface="Calibri" panose="020F0502020204030204" pitchFamily="34" charset="0"/>
              </a:rPr>
              <a:t>Decide and Provide unavoidably more complex but will yield better, more progressive outcomes</a:t>
            </a:r>
          </a:p>
        </p:txBody>
      </p:sp>
      <p:sp>
        <p:nvSpPr>
          <p:cNvPr id="4" name="Rectangle: Rounded Corners 3">
            <a:extLst>
              <a:ext uri="{FF2B5EF4-FFF2-40B4-BE49-F238E27FC236}">
                <a16:creationId xmlns:a16="http://schemas.microsoft.com/office/drawing/2014/main" id="{8640E27F-04F8-4AB3-A56A-85753BB1E090}"/>
              </a:ext>
            </a:extLst>
          </p:cNvPr>
          <p:cNvSpPr/>
          <p:nvPr/>
        </p:nvSpPr>
        <p:spPr>
          <a:xfrm>
            <a:off x="175646" y="711438"/>
            <a:ext cx="6759992" cy="385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TextBox 4">
            <a:extLst>
              <a:ext uri="{FF2B5EF4-FFF2-40B4-BE49-F238E27FC236}">
                <a16:creationId xmlns:a16="http://schemas.microsoft.com/office/drawing/2014/main" id="{0EECA95A-000C-4C5B-8C0D-47CFA09BDA3C}"/>
              </a:ext>
            </a:extLst>
          </p:cNvPr>
          <p:cNvSpPr txBox="1"/>
          <p:nvPr/>
        </p:nvSpPr>
        <p:spPr>
          <a:xfrm>
            <a:off x="149908" y="730970"/>
            <a:ext cx="6785730" cy="338554"/>
          </a:xfrm>
          <a:prstGeom prst="rect">
            <a:avLst/>
          </a:prstGeom>
          <a:noFill/>
        </p:spPr>
        <p:txBody>
          <a:bodyPr wrap="square">
            <a:spAutoFit/>
          </a:bodyPr>
          <a:lstStyle/>
          <a:p>
            <a:pPr algn="just"/>
            <a:r>
              <a:rPr lang="en-GB" sz="1600" b="1" dirty="0">
                <a:effectLst/>
                <a:latin typeface="Arial" panose="020B0604020202020204" pitchFamily="34" charset="0"/>
                <a:ea typeface="Calibri" panose="020F0502020204030204" pitchFamily="34" charset="0"/>
              </a:rPr>
              <a:t>Legislation and policy context: National Planning Policy Framework</a:t>
            </a:r>
            <a:endParaRPr lang="en-GB" sz="1600" dirty="0">
              <a:effectLst/>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AF70264-7C3C-4549-AD14-3AD01D19F8A5}"/>
              </a:ext>
            </a:extLst>
          </p:cNvPr>
          <p:cNvSpPr txBox="1"/>
          <p:nvPr/>
        </p:nvSpPr>
        <p:spPr>
          <a:xfrm>
            <a:off x="76504" y="98050"/>
            <a:ext cx="12115496" cy="492443"/>
          </a:xfrm>
          <a:prstGeom prst="rect">
            <a:avLst/>
          </a:prstGeom>
          <a:noFill/>
        </p:spPr>
        <p:txBody>
          <a:bodyPr wrap="none" rtlCol="0">
            <a:spAutoFit/>
          </a:bodyPr>
          <a:lstStyle/>
          <a:p>
            <a:r>
              <a:rPr lang="en-GB" sz="2600" b="1" dirty="0"/>
              <a:t>Implementing Decide &amp; Provide: Requirements for Transport Assessments</a:t>
            </a:r>
          </a:p>
        </p:txBody>
      </p:sp>
    </p:spTree>
    <p:extLst>
      <p:ext uri="{BB962C8B-B14F-4D97-AF65-F5344CB8AC3E}">
        <p14:creationId xmlns:p14="http://schemas.microsoft.com/office/powerpoint/2010/main" val="75387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CD70D36-A741-4389-B542-5A785C2F145C}"/>
              </a:ext>
            </a:extLst>
          </p:cNvPr>
          <p:cNvSpPr/>
          <p:nvPr/>
        </p:nvSpPr>
        <p:spPr>
          <a:xfrm>
            <a:off x="6911129" y="1281591"/>
            <a:ext cx="5025932" cy="4442934"/>
          </a:xfrm>
          <a:prstGeom prst="roundRect">
            <a:avLst>
              <a:gd name="adj" fmla="val 416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E1849ACF-AFE8-4950-9390-A30F146FFB1B}"/>
              </a:ext>
            </a:extLst>
          </p:cNvPr>
          <p:cNvSpPr/>
          <p:nvPr/>
        </p:nvSpPr>
        <p:spPr>
          <a:xfrm>
            <a:off x="160266" y="1281590"/>
            <a:ext cx="6641000" cy="5386337"/>
          </a:xfrm>
          <a:prstGeom prst="roundRect">
            <a:avLst>
              <a:gd name="adj" fmla="val 416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BD367475-EB42-46B1-884E-C23C193FE34A}"/>
              </a:ext>
            </a:extLst>
          </p:cNvPr>
          <p:cNvSpPr txBox="1"/>
          <p:nvPr/>
        </p:nvSpPr>
        <p:spPr>
          <a:xfrm>
            <a:off x="188271" y="1364152"/>
            <a:ext cx="6584989" cy="547842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a:ea typeface="+mn-ea"/>
                <a:cs typeface="+mn-cs"/>
              </a:rPr>
              <a:t>Traditional approach to transport assessments</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Vehicular trip rates expected to be generated by the proposed development would be used from TRICS, which is a database of traffic surveys from across the UK, using comparable sites based on historic travel patterns;</a:t>
            </a:r>
          </a:p>
          <a:p>
            <a:pPr marL="228600" marR="0" lvl="0" indent="-22860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For example, this may result in a trip rate of 0.4, meaning 1,000 vehicle trips in the peak hours generated by a development of 2,500 dwellings;</a:t>
            </a:r>
          </a:p>
          <a:p>
            <a:pPr marL="228600" marR="0" lvl="0" indent="-22860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The impact of these trips would then be modelled on the highway network, potentially leading to junctions forecast to be over capacity in future years (see illustrative study area on map opposite);</a:t>
            </a:r>
          </a:p>
          <a:p>
            <a:pPr marL="228600" marR="0" lvl="0" indent="-22860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Resulting from that assessment, capacity improvements for vehicles would have been identified at the junctions on the map to address congestion; and</a:t>
            </a:r>
          </a:p>
          <a:p>
            <a:pPr marL="228600" marR="0" lvl="0" indent="-22860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Small-scale improvements to off-site walking and cycling provision might also have been identified accompanied by financial contributions secured for improved bus services.</a:t>
            </a:r>
          </a:p>
          <a:p>
            <a:pPr marR="0" lvl="0" algn="just" defTabSz="914400" rtl="0" eaLnBrk="1" fontAlgn="auto" latinLnBrk="0" hangingPunct="1">
              <a:lnSpc>
                <a:spcPct val="100000"/>
              </a:lnSpc>
              <a:spcBef>
                <a:spcPts val="0"/>
              </a:spcBef>
              <a:spcAft>
                <a:spcPts val="400"/>
              </a:spcAft>
              <a:buClrTx/>
              <a:buSzTx/>
              <a:tabLst/>
              <a:defRPr/>
            </a:pPr>
            <a:r>
              <a:rPr kumimoji="0" lang="en-GB" sz="1000" b="1" i="0" u="none" strike="noStrike" kern="1200" cap="none" spc="0" normalizeH="0" baseline="0" noProof="0" dirty="0">
                <a:ln>
                  <a:noFill/>
                </a:ln>
                <a:solidFill>
                  <a:prstClr val="black"/>
                </a:solidFill>
                <a:effectLst/>
                <a:uLnTx/>
                <a:uFillTx/>
                <a:latin typeface="Arial" panose="020B0604020202020204"/>
                <a:ea typeface="+mn-ea"/>
                <a:cs typeface="+mn-cs"/>
              </a:rPr>
              <a:t>Decide &amp; Provide approach to transport assessments</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As with the traditional approach trip rates would be derived from TRICS, or suitable alternative data sources, based on existing site characteristics and these </a:t>
            </a:r>
            <a:r>
              <a:rPr lang="en-GB" sz="1000" dirty="0">
                <a:solidFill>
                  <a:prstClr val="black"/>
                </a:solidFill>
                <a:latin typeface="Arial" panose="020B0604020202020204"/>
              </a:rPr>
              <a:t>resultant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impacts then modelled to establish a baseline or a </a:t>
            </a:r>
            <a:r>
              <a:rPr kumimoji="0" lang="en-GB" sz="1000" i="0" u="none" strike="noStrike" kern="1200" cap="none" spc="0" normalizeH="0" baseline="0" noProof="0" dirty="0">
                <a:ln>
                  <a:noFill/>
                </a:ln>
                <a:solidFill>
                  <a:prstClr val="black"/>
                </a:solidFill>
                <a:effectLst/>
                <a:uLnTx/>
                <a:uFillTx/>
                <a:latin typeface="Arial" panose="020B0604020202020204"/>
                <a:ea typeface="+mn-ea"/>
                <a:cs typeface="+mn-cs"/>
              </a:rPr>
              <a:t>‘do-minimum’</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 scenario;</a:t>
            </a:r>
          </a:p>
          <a:p>
            <a:pPr marL="228600" marR="0" lvl="0" indent="-22860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000" dirty="0">
                <a:solidFill>
                  <a:prstClr val="black"/>
                </a:solidFill>
                <a:latin typeface="Arial" panose="020B0604020202020204"/>
              </a:rPr>
              <a:t>Connectivity characteristics are then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assessed, based on the 20-minute neighbourhood principles to inform requirements for high-quality walking, cycling, and public transport improvements;</a:t>
            </a:r>
          </a:p>
          <a:p>
            <a:pPr marL="228600" lvl="0" indent="-228600" algn="just">
              <a:spcAft>
                <a:spcPts val="400"/>
              </a:spcAft>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Where capacity issues have been forecast based on historic </a:t>
            </a:r>
            <a:r>
              <a:rPr lang="en-GB" sz="1000" dirty="0">
                <a:solidFill>
                  <a:prstClr val="black"/>
                </a:solidFill>
                <a:latin typeface="Arial" panose="020B0604020202020204"/>
              </a:rPr>
              <a:t>vehicle trip rates</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 ways of addressing these through further sustainable and active travel improvements and the modal shift they are expected to </a:t>
            </a:r>
            <a:r>
              <a:rPr lang="en-GB" sz="1000" dirty="0">
                <a:solidFill>
                  <a:prstClr val="black"/>
                </a:solidFill>
              </a:rPr>
              <a:t>engender must be identified;</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A second scenario is then modelled based on a new set of TRICS data (or suitable alternative) from exemplar sites that reflect the proposed development now taking account of the evidenced modal shift effects of all proposed improvements, for example the trip rate is now 0.3, or 750 vehicle trips in the peak hours;</a:t>
            </a:r>
          </a:p>
          <a:p>
            <a:pPr marL="228600" indent="-228600" algn="just">
              <a:spcAft>
                <a:spcPts val="400"/>
              </a:spcAft>
              <a:buFont typeface="Arial" panose="020B0604020202020204" pitchFamily="34" charset="0"/>
              <a:buChar char="•"/>
              <a:defRPr/>
            </a:pPr>
            <a:r>
              <a:rPr lang="en-GB" sz="1000" dirty="0">
                <a:solidFill>
                  <a:prstClr val="black"/>
                </a:solidFill>
              </a:rPr>
              <a:t>If residual impacts of vehicle trips result in unacceptable levels of congestion (e.g. resulting in air quality or safety issues, impacting on bus journey times, etc.), then further improvements would be needed, if these issues cannot fully be addressed through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sustainable and active travel improvements </a:t>
            </a:r>
            <a:r>
              <a:rPr lang="en-GB" sz="1000" dirty="0">
                <a:solidFill>
                  <a:prstClr val="black"/>
                </a:solidFill>
              </a:rPr>
              <a:t>some capacity improvements may be required as a last resort; and</a:t>
            </a:r>
          </a:p>
          <a:p>
            <a:pPr marL="228600" indent="-228600" algn="just">
              <a:spcAft>
                <a:spcPts val="400"/>
              </a:spcAft>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Through the S106 legal agreement, </a:t>
            </a:r>
            <a:r>
              <a:rPr lang="en-GB" sz="1000" dirty="0">
                <a:solidFill>
                  <a:prstClr val="black"/>
                </a:solidFill>
              </a:rPr>
              <a:t>travel behaviour is monitored over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time to ensure that the trip rates identified in the second scenario materialise</a:t>
            </a:r>
            <a:r>
              <a:rPr lang="en-GB" sz="1000" dirty="0">
                <a:solidFill>
                  <a:prstClr val="black"/>
                </a:solidFill>
                <a:latin typeface="Arial" panose="020B0604020202020204"/>
              </a:rPr>
              <a:t>, if the </a:t>
            </a:r>
            <a:r>
              <a:rPr lang="en-GB" sz="1000" dirty="0">
                <a:solidFill>
                  <a:prstClr val="black"/>
                </a:solidFill>
              </a:rPr>
              <a:t>necessary modal shift is not achieved, further mitigation may be required.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D68A362-F479-44BC-A696-ACCCC775E88E}"/>
              </a:ext>
            </a:extLst>
          </p:cNvPr>
          <p:cNvSpPr txBox="1"/>
          <p:nvPr/>
        </p:nvSpPr>
        <p:spPr>
          <a:xfrm>
            <a:off x="76504" y="98050"/>
            <a:ext cx="12115496"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Arial" panose="020B0604020202020204"/>
                <a:ea typeface="+mn-ea"/>
                <a:cs typeface="+mn-cs"/>
              </a:rPr>
              <a:t>Implementing Decide &amp; Provide: Requirements for Transport Assessments</a:t>
            </a:r>
          </a:p>
        </p:txBody>
      </p:sp>
      <p:sp>
        <p:nvSpPr>
          <p:cNvPr id="5" name="Rectangle: Rounded Corners 4">
            <a:extLst>
              <a:ext uri="{FF2B5EF4-FFF2-40B4-BE49-F238E27FC236}">
                <a16:creationId xmlns:a16="http://schemas.microsoft.com/office/drawing/2014/main" id="{FB343FEE-0934-46D4-B4FC-CC1B786B98B5}"/>
              </a:ext>
            </a:extLst>
          </p:cNvPr>
          <p:cNvSpPr/>
          <p:nvPr/>
        </p:nvSpPr>
        <p:spPr>
          <a:xfrm>
            <a:off x="160267" y="763163"/>
            <a:ext cx="6221117" cy="385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D1BC7797-CFB8-4747-9240-DC198D99CD0F}"/>
              </a:ext>
            </a:extLst>
          </p:cNvPr>
          <p:cNvSpPr txBox="1"/>
          <p:nvPr/>
        </p:nvSpPr>
        <p:spPr>
          <a:xfrm>
            <a:off x="134527" y="782695"/>
            <a:ext cx="622111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prstClr val="black"/>
                </a:solidFill>
                <a:latin typeface="Arial" panose="020B0604020202020204" pitchFamily="34" charset="0"/>
                <a:ea typeface="Calibri" panose="020F0502020204030204" pitchFamily="34" charset="0"/>
              </a:rPr>
              <a:t>Illustrative example</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of the traditional versus the new approach</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p:txBody>
      </p:sp>
      <p:pic>
        <p:nvPicPr>
          <p:cNvPr id="3" name="Picture 2" descr="A map with a red square with black text&#10;&#10;Description automatically generated">
            <a:extLst>
              <a:ext uri="{FF2B5EF4-FFF2-40B4-BE49-F238E27FC236}">
                <a16:creationId xmlns:a16="http://schemas.microsoft.com/office/drawing/2014/main" id="{F99F7A74-E511-16B8-B751-26B2A8CEA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991" y="1385856"/>
            <a:ext cx="4806207" cy="4255574"/>
          </a:xfrm>
          <a:prstGeom prst="rect">
            <a:avLst/>
          </a:prstGeom>
        </p:spPr>
      </p:pic>
    </p:spTree>
    <p:extLst>
      <p:ext uri="{BB962C8B-B14F-4D97-AF65-F5344CB8AC3E}">
        <p14:creationId xmlns:p14="http://schemas.microsoft.com/office/powerpoint/2010/main" val="102045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E18030-95A9-46ED-8FDF-52FBA57E1DE7}"/>
              </a:ext>
            </a:extLst>
          </p:cNvPr>
          <p:cNvSpPr txBox="1"/>
          <p:nvPr/>
        </p:nvSpPr>
        <p:spPr>
          <a:xfrm>
            <a:off x="76504" y="98050"/>
            <a:ext cx="12115496" cy="492443"/>
          </a:xfrm>
          <a:prstGeom prst="rect">
            <a:avLst/>
          </a:prstGeom>
          <a:noFill/>
        </p:spPr>
        <p:txBody>
          <a:bodyPr wrap="none" rtlCol="0">
            <a:spAutoFit/>
          </a:bodyPr>
          <a:lstStyle/>
          <a:p>
            <a:r>
              <a:rPr lang="en-GB" sz="2600" b="1" dirty="0"/>
              <a:t>Implementing Decide &amp; Provide: Requirements for Transport Assessments</a:t>
            </a:r>
          </a:p>
        </p:txBody>
      </p:sp>
      <p:sp>
        <p:nvSpPr>
          <p:cNvPr id="11" name="Rectangle: Rounded Corners 10">
            <a:extLst>
              <a:ext uri="{FF2B5EF4-FFF2-40B4-BE49-F238E27FC236}">
                <a16:creationId xmlns:a16="http://schemas.microsoft.com/office/drawing/2014/main" id="{3E2C8A86-7481-4ACA-8663-9B2100F58493}"/>
              </a:ext>
            </a:extLst>
          </p:cNvPr>
          <p:cNvSpPr/>
          <p:nvPr/>
        </p:nvSpPr>
        <p:spPr>
          <a:xfrm>
            <a:off x="159771" y="715538"/>
            <a:ext cx="6488680" cy="385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E2728105-CC87-4267-A46C-8BD27D73CF50}"/>
              </a:ext>
            </a:extLst>
          </p:cNvPr>
          <p:cNvSpPr txBox="1"/>
          <p:nvPr/>
        </p:nvSpPr>
        <p:spPr>
          <a:xfrm>
            <a:off x="159771" y="731823"/>
            <a:ext cx="648868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GB" sz="1600" b="1" i="0" u="none" strike="noStrike" baseline="0" dirty="0">
                <a:solidFill>
                  <a:srgbClr val="000000"/>
                </a:solidFill>
                <a:latin typeface="Arial" panose="020B0604020202020204" pitchFamily="34" charset="0"/>
              </a:rPr>
              <a:t>Overview of the step-by-step process for transport assessments</a:t>
            </a:r>
          </a:p>
        </p:txBody>
      </p:sp>
      <p:sp>
        <p:nvSpPr>
          <p:cNvPr id="12" name="Rectangle 11">
            <a:extLst>
              <a:ext uri="{FF2B5EF4-FFF2-40B4-BE49-F238E27FC236}">
                <a16:creationId xmlns:a16="http://schemas.microsoft.com/office/drawing/2014/main" id="{134E7780-8C58-44E1-A0E0-F65C270B1A8D}"/>
              </a:ext>
            </a:extLst>
          </p:cNvPr>
          <p:cNvSpPr/>
          <p:nvPr/>
        </p:nvSpPr>
        <p:spPr>
          <a:xfrm>
            <a:off x="11254703" y="5754848"/>
            <a:ext cx="347271" cy="58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5288CC9-14BD-442B-978F-A41312A79E80}"/>
              </a:ext>
            </a:extLst>
          </p:cNvPr>
          <p:cNvPicPr/>
          <p:nvPr/>
        </p:nvPicPr>
        <p:blipFill>
          <a:blip r:embed="rId3"/>
          <a:stretch>
            <a:fillRect/>
          </a:stretch>
        </p:blipFill>
        <p:spPr>
          <a:xfrm>
            <a:off x="1159869" y="1527214"/>
            <a:ext cx="10203977" cy="5150423"/>
          </a:xfrm>
          <a:prstGeom prst="rect">
            <a:avLst/>
          </a:prstGeom>
        </p:spPr>
      </p:pic>
    </p:spTree>
    <p:extLst>
      <p:ext uri="{BB962C8B-B14F-4D97-AF65-F5344CB8AC3E}">
        <p14:creationId xmlns:p14="http://schemas.microsoft.com/office/powerpoint/2010/main" val="78774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68A362-F479-44BC-A696-ACCCC775E88E}"/>
              </a:ext>
            </a:extLst>
          </p:cNvPr>
          <p:cNvSpPr txBox="1"/>
          <p:nvPr/>
        </p:nvSpPr>
        <p:spPr>
          <a:xfrm>
            <a:off x="76504" y="98050"/>
            <a:ext cx="12115496" cy="492443"/>
          </a:xfrm>
          <a:prstGeom prst="rect">
            <a:avLst/>
          </a:prstGeom>
          <a:noFill/>
        </p:spPr>
        <p:txBody>
          <a:bodyPr wrap="none" rtlCol="0">
            <a:spAutoFit/>
          </a:bodyPr>
          <a:lstStyle/>
          <a:p>
            <a:r>
              <a:rPr lang="en-GB" sz="2600" b="1" dirty="0"/>
              <a:t>Implementing Decide &amp; Provide: Requirements for Transport Assessments</a:t>
            </a:r>
          </a:p>
        </p:txBody>
      </p:sp>
      <p:sp>
        <p:nvSpPr>
          <p:cNvPr id="5" name="Rectangle: Rounded Corners 4">
            <a:extLst>
              <a:ext uri="{FF2B5EF4-FFF2-40B4-BE49-F238E27FC236}">
                <a16:creationId xmlns:a16="http://schemas.microsoft.com/office/drawing/2014/main" id="{FB343FEE-0934-46D4-B4FC-CC1B786B98B5}"/>
              </a:ext>
            </a:extLst>
          </p:cNvPr>
          <p:cNvSpPr/>
          <p:nvPr/>
        </p:nvSpPr>
        <p:spPr>
          <a:xfrm>
            <a:off x="169295" y="712363"/>
            <a:ext cx="5386955" cy="385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D1BC7797-CFB8-4747-9240-DC198D99CD0F}"/>
              </a:ext>
            </a:extLst>
          </p:cNvPr>
          <p:cNvSpPr txBox="1"/>
          <p:nvPr/>
        </p:nvSpPr>
        <p:spPr>
          <a:xfrm>
            <a:off x="143558" y="731895"/>
            <a:ext cx="5479029" cy="338554"/>
          </a:xfrm>
          <a:prstGeom prst="rect">
            <a:avLst/>
          </a:prstGeom>
          <a:noFill/>
        </p:spPr>
        <p:txBody>
          <a:bodyPr wrap="square">
            <a:spAutoFit/>
          </a:bodyPr>
          <a:lstStyle/>
          <a:p>
            <a:pPr algn="just"/>
            <a:r>
              <a:rPr lang="en-GB" sz="1600" b="1" dirty="0">
                <a:effectLst/>
                <a:latin typeface="Arial" panose="020B0604020202020204" pitchFamily="34" charset="0"/>
                <a:ea typeface="Calibri" panose="020F0502020204030204" pitchFamily="34" charset="0"/>
              </a:rPr>
              <a:t>Reflections on initial experience of its implementation</a:t>
            </a:r>
            <a:endParaRPr lang="en-GB" sz="1600" dirty="0">
              <a:effectLst/>
              <a:latin typeface="Arial" panose="020B0604020202020204" pitchFamily="34" charset="0"/>
              <a:ea typeface="Calibri" panose="020F0502020204030204" pitchFamily="34" charset="0"/>
            </a:endParaRPr>
          </a:p>
        </p:txBody>
      </p:sp>
      <p:sp>
        <p:nvSpPr>
          <p:cNvPr id="11" name="Rectangle: Rounded Corners 10">
            <a:extLst>
              <a:ext uri="{FF2B5EF4-FFF2-40B4-BE49-F238E27FC236}">
                <a16:creationId xmlns:a16="http://schemas.microsoft.com/office/drawing/2014/main" id="{E7CD6B22-3FB6-43D8-AFFA-88D2947A8B62}"/>
              </a:ext>
            </a:extLst>
          </p:cNvPr>
          <p:cNvSpPr/>
          <p:nvPr/>
        </p:nvSpPr>
        <p:spPr>
          <a:xfrm>
            <a:off x="1432560" y="1732867"/>
            <a:ext cx="9326880" cy="3323988"/>
          </a:xfrm>
          <a:prstGeom prst="roundRect">
            <a:avLst>
              <a:gd name="adj" fmla="val 416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9C8B31E3-C09F-4184-BC75-9099DF0D33DD}"/>
              </a:ext>
            </a:extLst>
          </p:cNvPr>
          <p:cNvSpPr txBox="1"/>
          <p:nvPr/>
        </p:nvSpPr>
        <p:spPr>
          <a:xfrm>
            <a:off x="1479818" y="1874728"/>
            <a:ext cx="9232364" cy="3108543"/>
          </a:xfrm>
          <a:prstGeom prst="rect">
            <a:avLst/>
          </a:prstGeom>
          <a:noFill/>
        </p:spPr>
        <p:txBody>
          <a:bodyPr wrap="square">
            <a:spAutoFit/>
          </a:bodyPr>
          <a:lstStyle/>
          <a:p>
            <a:pPr marL="285750" indent="-285750">
              <a:buFont typeface="Arial" panose="020B0604020202020204" pitchFamily="34" charset="0"/>
              <a:buChar char="•"/>
            </a:pPr>
            <a:r>
              <a:rPr lang="en-GB" sz="1400" kern="100" dirty="0">
                <a:latin typeface="Arial" panose="020B0604020202020204" pitchFamily="34" charset="0"/>
                <a:ea typeface="Times New Roman" panose="02020603050405020304" pitchFamily="18" charset="0"/>
              </a:rPr>
              <a:t>Preliminary experiences of implementing the document have been generally positive. Early indications are that the methodology will be a useful tool for securing higher quality public transport and active travel provision. </a:t>
            </a:r>
            <a:endParaRPr lang="en-GB" sz="1400" kern="100" dirty="0">
              <a:latin typeface="Arial" panose="020B0604020202020204" pitchFamily="34" charset="0"/>
              <a:ea typeface="Calibri" panose="020F0502020204030204" pitchFamily="34" charset="0"/>
            </a:endParaRPr>
          </a:p>
          <a:p>
            <a:endParaRPr lang="en-GB" sz="1400" kern="100"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400" kern="100" dirty="0">
                <a:latin typeface="Arial" panose="020B0604020202020204" pitchFamily="34" charset="0"/>
                <a:ea typeface="Times New Roman" panose="02020603050405020304" pitchFamily="18" charset="0"/>
              </a:rPr>
              <a:t>Interweaving into the modelling process policy requirements that might otherwise be sidelined, it places these matters more centrally in the understanding of transport impacts for all modes, thus aiding negotiations.</a:t>
            </a:r>
            <a:endParaRPr lang="en-GB" sz="1400" kern="100" dirty="0">
              <a:latin typeface="Arial" panose="020B0604020202020204" pitchFamily="34" charset="0"/>
              <a:ea typeface="Calibri" panose="020F0502020204030204" pitchFamily="34" charset="0"/>
            </a:endParaRPr>
          </a:p>
          <a:p>
            <a:endParaRPr lang="en-GB" sz="1400" kern="1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400" kern="100" dirty="0">
                <a:effectLst/>
                <a:latin typeface="Arial" panose="020B0604020202020204" pitchFamily="34" charset="0"/>
                <a:ea typeface="Calibri" panose="020F0502020204030204" pitchFamily="34" charset="0"/>
              </a:rPr>
              <a:t>Adopting this approach allows us to move away from treating the modelling results of one scenario as infallible and as objective truth when we know that, in reality, outcomes will be uncertain and unknowable.</a:t>
            </a:r>
          </a:p>
          <a:p>
            <a:endParaRPr lang="en-GB" sz="1400" kern="1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400" kern="100" dirty="0">
                <a:effectLst/>
                <a:latin typeface="Arial" panose="020B0604020202020204" pitchFamily="34" charset="0"/>
                <a:ea typeface="Calibri" panose="020F0502020204030204" pitchFamily="34" charset="0"/>
              </a:rPr>
              <a:t>Through the old approach we had to accept a false precision and a false sense of certainty about future travel patterns. This new approach is unavoidably more complex but will enable more forward-thinking outcomes. </a:t>
            </a:r>
          </a:p>
          <a:p>
            <a:endParaRPr lang="en-GB" sz="1400" kern="1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400" kern="100" dirty="0">
                <a:effectLst/>
                <a:latin typeface="Arial" panose="020B0604020202020204" pitchFamily="34" charset="0"/>
                <a:ea typeface="Calibri" panose="020F0502020204030204" pitchFamily="34" charset="0"/>
              </a:rPr>
              <a:t>Adopting this approach enables us to paint a more nuanced picture of plausible outcomes and helps to provide a framework within which deliberation can take place thus leading to better informed decision-making. </a:t>
            </a:r>
          </a:p>
        </p:txBody>
      </p:sp>
    </p:spTree>
    <p:extLst>
      <p:ext uri="{BB962C8B-B14F-4D97-AF65-F5344CB8AC3E}">
        <p14:creationId xmlns:p14="http://schemas.microsoft.com/office/powerpoint/2010/main" val="2305938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439EBA-0A5C-4102-84A2-AEF99AA24E43}">
  <ds:schemaRefs>
    <ds:schemaRef ds:uri="http://purl.org/dc/terms/"/>
    <ds:schemaRef ds:uri="http://schemas.microsoft.com/office/2006/documentManagement/types"/>
    <ds:schemaRef ds:uri="http://purl.org/dc/dcmitype/"/>
    <ds:schemaRef ds:uri="e76b0492-8795-4180-a212-15dd1f81fc8a"/>
    <ds:schemaRef ds:uri="http://purl.org/dc/elements/1.1/"/>
    <ds:schemaRef ds:uri="http://schemas.microsoft.com/office/2006/metadata/properties"/>
    <ds:schemaRef ds:uri="86678307-25c5-4979-865a-26d3db97ad0d"/>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73E7E7B-8BC7-42A3-84E8-D243DD60888D}"/>
</file>

<file path=customXml/itemProps3.xml><?xml version="1.0" encoding="utf-8"?>
<ds:datastoreItem xmlns:ds="http://schemas.openxmlformats.org/officeDocument/2006/customXml" ds:itemID="{5722B5AB-A723-4041-832B-E3048D1522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5905</TotalTime>
  <Words>1890</Words>
  <Application>Microsoft Office PowerPoint</Application>
  <PresentationFormat>Widescreen</PresentationFormat>
  <Paragraphs>147</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Implementing Decide &amp; Provide: Requirements for Transport Assessments </vt:lpstr>
      <vt:lpstr>Structure of today’s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Slade, Naomi - Corporate Services</dc:creator>
  <cp:lastModifiedBy>Pedley, Will - Oxfordshire County Council</cp:lastModifiedBy>
  <cp:revision>113</cp:revision>
  <dcterms:created xsi:type="dcterms:W3CDTF">2018-09-20T12:21:23Z</dcterms:created>
  <dcterms:modified xsi:type="dcterms:W3CDTF">2023-11-17T16:07:48Z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0x0101005FE46CE123367D40A3293992C3BF84AF</vt:lpwstr>
  </property>
</Properties>
</file>